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Open Sans Light" charset="1" panose="00000000000000000000"/>
      <p:regular r:id="rId35"/>
    </p:embeddedFont>
    <p:embeddedFont>
      <p:font typeface="Lato" charset="1" panose="020F0502020204030203"/>
      <p:regular r:id="rId36"/>
    </p:embeddedFont>
    <p:embeddedFont>
      <p:font typeface="Lato Bold" charset="1" panose="020F0502020204030203"/>
      <p:regular r:id="rId37"/>
    </p:embeddedFont>
    <p:embeddedFont>
      <p:font typeface="Lato Light" charset="1" panose="020F0502020204030203"/>
      <p:regular r:id="rId39"/>
    </p:embeddedFont>
    <p:embeddedFont>
      <p:font typeface="Open Sans" charset="1" panose="00000000000000000000"/>
      <p:regular r:id="rId44"/>
    </p:embeddedFont>
    <p:embeddedFont>
      <p:font typeface="Mont Bold" charset="1" panose="00000800000000000000"/>
      <p:regular r:id="rId45"/>
    </p:embeddedFont>
    <p:embeddedFont>
      <p:font typeface="Inter" charset="1" panose="020B0502030000000004"/>
      <p:regular r:id="rId46"/>
    </p:embeddedFont>
    <p:embeddedFont>
      <p:font typeface="Arial" charset="1" panose="020B0604020202020204"/>
      <p:regular r:id="rId52"/>
    </p:embeddedFont>
    <p:embeddedFont>
      <p:font typeface="Open Sans Bold" charset="1" panose="0000000000000000000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notesMasters/notesMaster1.xml" Type="http://schemas.openxmlformats.org/officeDocument/2006/relationships/notesMaster"/><Relationship Id="rId33" Target="theme/theme2.xml" Type="http://schemas.openxmlformats.org/officeDocument/2006/relationships/theme"/><Relationship Id="rId34" Target="notesSlides/notesSlide1.xml" Type="http://schemas.openxmlformats.org/officeDocument/2006/relationships/note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notesSlides/notesSlide2.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notesSlides/notesSlide3.xml" Type="http://schemas.openxmlformats.org/officeDocument/2006/relationships/notesSlide"/><Relationship Id="rId41" Target="notesSlides/notesSlide4.xml" Type="http://schemas.openxmlformats.org/officeDocument/2006/relationships/notesSlide"/><Relationship Id="rId42" Target="notesSlides/notesSlide5.xml" Type="http://schemas.openxmlformats.org/officeDocument/2006/relationships/notesSlide"/><Relationship Id="rId43" Target="notesSlides/notesSlide6.xml" Type="http://schemas.openxmlformats.org/officeDocument/2006/relationships/notesSlide"/><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notesSlides/notesSlide7.xml" Type="http://schemas.openxmlformats.org/officeDocument/2006/relationships/notesSlide"/><Relationship Id="rId48" Target="notesSlides/notesSlide8.xml" Type="http://schemas.openxmlformats.org/officeDocument/2006/relationships/notesSlide"/><Relationship Id="rId49" Target="notesSlides/notesSlide9.xml" Type="http://schemas.openxmlformats.org/officeDocument/2006/relationships/notesSlide"/><Relationship Id="rId5" Target="tableStyles.xml" Type="http://schemas.openxmlformats.org/officeDocument/2006/relationships/tableStyles"/><Relationship Id="rId50" Target="notesSlides/notesSlide10.xml" Type="http://schemas.openxmlformats.org/officeDocument/2006/relationships/notesSlide"/><Relationship Id="rId51" Target="notesSlides/notesSlide11.xml" Type="http://schemas.openxmlformats.org/officeDocument/2006/relationships/notesSlide"/><Relationship Id="rId52" Target="fonts/font52.fntdata" Type="http://schemas.openxmlformats.org/officeDocument/2006/relationships/font"/><Relationship Id="rId53" Target="notesSlides/notesSlide12.xml" Type="http://schemas.openxmlformats.org/officeDocument/2006/relationships/notesSlide"/><Relationship Id="rId54" Target="notesSlides/notesSlide13.xml" Type="http://schemas.openxmlformats.org/officeDocument/2006/relationships/notesSlide"/><Relationship Id="rId55" Target="notesSlides/notesSlide14.xml" Type="http://schemas.openxmlformats.org/officeDocument/2006/relationships/notesSlide"/><Relationship Id="rId56" Target="fonts/font56.fntdata" Type="http://schemas.openxmlformats.org/officeDocument/2006/relationships/font"/><Relationship Id="rId57" Target="notesSlides/notesSlide15.xml" Type="http://schemas.openxmlformats.org/officeDocument/2006/relationships/notesSlide"/><Relationship Id="rId58" Target="notesSlides/notesSlide16.xml" Type="http://schemas.openxmlformats.org/officeDocument/2006/relationships/notesSlide"/><Relationship Id="rId59" Target="notesSlides/notesSlide17.xml" Type="http://schemas.openxmlformats.org/officeDocument/2006/relationships/notesSlide"/><Relationship Id="rId6" Target="slides/slide1.xml" Type="http://schemas.openxmlformats.org/officeDocument/2006/relationships/slide"/><Relationship Id="rId60" Target="notesSlides/notesSlide18.xml" Type="http://schemas.openxmlformats.org/officeDocument/2006/relationships/notesSlide"/><Relationship Id="rId61" Target="notesSlides/notesSlide19.xml" Type="http://schemas.openxmlformats.org/officeDocument/2006/relationships/notesSlide"/><Relationship Id="rId62" Target="notesSlides/notesSlide20.xml" Type="http://schemas.openxmlformats.org/officeDocument/2006/relationships/notesSlide"/><Relationship Id="rId63" Target="notesSlides/notesSlide21.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png" Type="http://schemas.openxmlformats.org/officeDocument/2006/relationships/image"/><Relationship Id="rId2" Target="../notesSlides/notesSlide11.xml" Type="http://schemas.openxmlformats.org/officeDocument/2006/relationships/notesSlide"/><Relationship Id="rId3" Target="../media/image13.pn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jpeg" Type="http://schemas.openxmlformats.org/officeDocument/2006/relationships/image"/><Relationship Id="rId9"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2" Target="../notesSlides/notesSlide17.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4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357109" y="553102"/>
            <a:ext cx="287705" cy="208607"/>
          </a:xfrm>
          <a:prstGeom prst="rect">
            <a:avLst/>
          </a:prstGeom>
        </p:spPr>
        <p:txBody>
          <a:bodyPr anchor="t" rtlCol="false" tIns="0" lIns="0" bIns="0" rIns="0">
            <a:spAutoFit/>
          </a:bodyPr>
          <a:lstStyle/>
          <a:p>
            <a:pPr algn="r">
              <a:lnSpc>
                <a:spcPts val="2160"/>
              </a:lnSpc>
            </a:pPr>
            <a:r>
              <a:rPr lang="en-US" sz="1800">
                <a:solidFill>
                  <a:srgbClr val="000000"/>
                </a:solidFill>
                <a:latin typeface="Open Sans Light"/>
                <a:ea typeface="Open Sans Light"/>
                <a:cs typeface="Open Sans Light"/>
                <a:sym typeface="Open Sans Light"/>
              </a:rPr>
              <a:t>‹#›</a:t>
            </a:r>
          </a:p>
        </p:txBody>
      </p:sp>
      <p:grpSp>
        <p:nvGrpSpPr>
          <p:cNvPr name="Group 3" id="3"/>
          <p:cNvGrpSpPr>
            <a:grpSpLocks noChangeAspect="true"/>
          </p:cNvGrpSpPr>
          <p:nvPr/>
        </p:nvGrpSpPr>
        <p:grpSpPr>
          <a:xfrm rot="0">
            <a:off x="1191" y="0"/>
            <a:ext cx="18288000" cy="10291020"/>
            <a:chOff x="0" y="0"/>
            <a:chExt cx="24384000" cy="13721360"/>
          </a:xfrm>
        </p:grpSpPr>
        <p:sp>
          <p:nvSpPr>
            <p:cNvPr name="Freeform 4" id="4"/>
            <p:cNvSpPr/>
            <p:nvPr/>
          </p:nvSpPr>
          <p:spPr>
            <a:xfrm flipH="false" flipV="false" rot="0">
              <a:off x="0" y="0"/>
              <a:ext cx="24384000" cy="13721335"/>
            </a:xfrm>
            <a:custGeom>
              <a:avLst/>
              <a:gdLst/>
              <a:ahLst/>
              <a:cxnLst/>
              <a:rect r="r" b="b" t="t" l="l"/>
              <a:pathLst>
                <a:path h="13721335" w="24384000">
                  <a:moveTo>
                    <a:pt x="0" y="0"/>
                  </a:moveTo>
                  <a:lnTo>
                    <a:pt x="24384000" y="0"/>
                  </a:lnTo>
                  <a:lnTo>
                    <a:pt x="24384000" y="13721335"/>
                  </a:lnTo>
                  <a:lnTo>
                    <a:pt x="0" y="13721335"/>
                  </a:lnTo>
                  <a:lnTo>
                    <a:pt x="0" y="0"/>
                  </a:lnTo>
                  <a:close/>
                </a:path>
              </a:pathLst>
            </a:custGeom>
            <a:blipFill>
              <a:blip r:embed="rId3"/>
              <a:stretch>
                <a:fillRect l="0" t="-83524" r="0" b="-83524"/>
              </a:stretch>
            </a:blipFill>
          </p:spPr>
        </p:sp>
      </p:grpSp>
      <p:grpSp>
        <p:nvGrpSpPr>
          <p:cNvPr name="Group 5" id="5"/>
          <p:cNvGrpSpPr/>
          <p:nvPr/>
        </p:nvGrpSpPr>
        <p:grpSpPr>
          <a:xfrm rot="0">
            <a:off x="1191" y="-4020"/>
            <a:ext cx="18290420" cy="10291020"/>
            <a:chOff x="0" y="0"/>
            <a:chExt cx="24387226" cy="13721360"/>
          </a:xfrm>
        </p:grpSpPr>
        <p:sp>
          <p:nvSpPr>
            <p:cNvPr name="Freeform 6" id="6"/>
            <p:cNvSpPr/>
            <p:nvPr/>
          </p:nvSpPr>
          <p:spPr>
            <a:xfrm flipH="false" flipV="false" rot="0">
              <a:off x="0" y="0"/>
              <a:ext cx="24387175" cy="13721335"/>
            </a:xfrm>
            <a:custGeom>
              <a:avLst/>
              <a:gdLst/>
              <a:ahLst/>
              <a:cxnLst/>
              <a:rect r="r" b="b" t="t" l="l"/>
              <a:pathLst>
                <a:path h="13721335" w="24387175">
                  <a:moveTo>
                    <a:pt x="0" y="0"/>
                  </a:moveTo>
                  <a:lnTo>
                    <a:pt x="24387175" y="0"/>
                  </a:lnTo>
                  <a:lnTo>
                    <a:pt x="24387175" y="13721335"/>
                  </a:lnTo>
                  <a:lnTo>
                    <a:pt x="0" y="13721335"/>
                  </a:lnTo>
                  <a:close/>
                </a:path>
              </a:pathLst>
            </a:custGeom>
            <a:solidFill>
              <a:srgbClr val="0E5778">
                <a:alpha val="66667"/>
              </a:srgbClr>
            </a:solidFill>
          </p:spPr>
        </p:sp>
      </p:grpSp>
      <p:sp>
        <p:nvSpPr>
          <p:cNvPr name="Freeform 7" id="7"/>
          <p:cNvSpPr/>
          <p:nvPr/>
        </p:nvSpPr>
        <p:spPr>
          <a:xfrm flipH="false" flipV="false" rot="0">
            <a:off x="395732" y="7522943"/>
            <a:ext cx="4123031" cy="2472101"/>
          </a:xfrm>
          <a:custGeom>
            <a:avLst/>
            <a:gdLst/>
            <a:ahLst/>
            <a:cxnLst/>
            <a:rect r="r" b="b" t="t" l="l"/>
            <a:pathLst>
              <a:path h="2472101" w="4123031">
                <a:moveTo>
                  <a:pt x="0" y="0"/>
                </a:moveTo>
                <a:lnTo>
                  <a:pt x="4123031" y="0"/>
                </a:lnTo>
                <a:lnTo>
                  <a:pt x="4123031" y="2472101"/>
                </a:lnTo>
                <a:lnTo>
                  <a:pt x="0" y="2472101"/>
                </a:lnTo>
                <a:lnTo>
                  <a:pt x="0" y="0"/>
                </a:lnTo>
                <a:close/>
              </a:path>
            </a:pathLst>
          </a:custGeom>
          <a:blipFill>
            <a:blip r:embed="rId4"/>
            <a:stretch>
              <a:fillRect l="0" t="0" r="0" b="0"/>
            </a:stretch>
          </a:blipFill>
        </p:spPr>
      </p:sp>
      <p:sp>
        <p:nvSpPr>
          <p:cNvPr name="TextBox 8" id="8"/>
          <p:cNvSpPr txBox="true"/>
          <p:nvPr/>
        </p:nvSpPr>
        <p:spPr>
          <a:xfrm rot="0">
            <a:off x="548105" y="4748352"/>
            <a:ext cx="16218576" cy="3286125"/>
          </a:xfrm>
          <a:prstGeom prst="rect">
            <a:avLst/>
          </a:prstGeom>
        </p:spPr>
        <p:txBody>
          <a:bodyPr anchor="t" rtlCol="false" tIns="0" lIns="0" bIns="0" rIns="0">
            <a:spAutoFit/>
          </a:bodyPr>
          <a:lstStyle/>
          <a:p>
            <a:pPr algn="l">
              <a:lnSpc>
                <a:spcPts val="25840"/>
              </a:lnSpc>
            </a:pPr>
            <a:r>
              <a:rPr lang="en-US" sz="21533">
                <a:solidFill>
                  <a:srgbClr val="FFFFFF"/>
                </a:solidFill>
                <a:latin typeface="Lato"/>
                <a:ea typeface="Lato"/>
                <a:cs typeface="Lato"/>
                <a:sym typeface="Lato"/>
              </a:rPr>
              <a:t>On</a:t>
            </a:r>
            <a:r>
              <a:rPr lang="en-US" b="true" sz="21533">
                <a:solidFill>
                  <a:srgbClr val="199D6A"/>
                </a:solidFill>
                <a:latin typeface="Lato Bold"/>
                <a:ea typeface="Lato Bold"/>
                <a:cs typeface="Lato Bold"/>
                <a:sym typeface="Lato Bold"/>
              </a:rPr>
              <a:t>boarding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913031"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13602" t="0" r="0" b="-13602"/>
            </a:stretch>
          </a:blipFill>
        </p:spPr>
      </p:sp>
      <p:sp>
        <p:nvSpPr>
          <p:cNvPr name="TextBox 3" id="3"/>
          <p:cNvSpPr txBox="true"/>
          <p:nvPr/>
        </p:nvSpPr>
        <p:spPr>
          <a:xfrm rot="0">
            <a:off x="758473" y="1339351"/>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NOSSOS</a:t>
            </a:r>
          </a:p>
          <a:p>
            <a:pPr algn="l">
              <a:lnSpc>
                <a:spcPts val="6338"/>
              </a:lnSpc>
            </a:pPr>
            <a:r>
              <a:rPr lang="en-US" b="true" sz="6602">
                <a:solidFill>
                  <a:srgbClr val="0D5578"/>
                </a:solidFill>
                <a:latin typeface="Lato Bold"/>
                <a:ea typeface="Lato Bold"/>
                <a:cs typeface="Lato Bold"/>
                <a:sym typeface="Lato Bold"/>
              </a:rPr>
              <a:t>PRODUTOS</a:t>
            </a:r>
          </a:p>
        </p:txBody>
      </p:sp>
      <p:sp>
        <p:nvSpPr>
          <p:cNvPr name="TextBox 4" id="4"/>
          <p:cNvSpPr txBox="true"/>
          <p:nvPr/>
        </p:nvSpPr>
        <p:spPr>
          <a:xfrm rot="0">
            <a:off x="806124" y="5447854"/>
            <a:ext cx="2239996" cy="55245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Problema</a:t>
            </a:r>
          </a:p>
        </p:txBody>
      </p:sp>
      <p:sp>
        <p:nvSpPr>
          <p:cNvPr name="TextBox 5" id="5"/>
          <p:cNvSpPr txBox="true"/>
          <p:nvPr/>
        </p:nvSpPr>
        <p:spPr>
          <a:xfrm rot="0">
            <a:off x="836447" y="6091054"/>
            <a:ext cx="4711687" cy="17998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M</a:t>
            </a:r>
            <a:r>
              <a:rPr lang="en-US" sz="2100">
                <a:solidFill>
                  <a:srgbClr val="545454"/>
                </a:solidFill>
                <a:latin typeface="Lato"/>
                <a:ea typeface="Lato"/>
                <a:cs typeface="Lato"/>
                <a:sym typeface="Lato"/>
              </a:rPr>
              <a:t>uitos fabricantes de alimentos, principalmente pequenos e médios, têm dificuldade de acessar ingredientes de qualidade em quantidades adequadas e com suporte técnico especializado. </a:t>
            </a:r>
          </a:p>
        </p:txBody>
      </p:sp>
      <p:sp>
        <p:nvSpPr>
          <p:cNvPr name="TextBox 6" id="6"/>
          <p:cNvSpPr txBox="true"/>
          <p:nvPr/>
        </p:nvSpPr>
        <p:spPr>
          <a:xfrm rot="0">
            <a:off x="6452970" y="5447854"/>
            <a:ext cx="3165783" cy="55245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Cenário atual</a:t>
            </a:r>
          </a:p>
        </p:txBody>
      </p:sp>
      <p:sp>
        <p:nvSpPr>
          <p:cNvPr name="TextBox 7" id="7"/>
          <p:cNvSpPr txBox="true"/>
          <p:nvPr/>
        </p:nvSpPr>
        <p:spPr>
          <a:xfrm rot="0">
            <a:off x="6483293" y="6091054"/>
            <a:ext cx="4711687" cy="288567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A Adicel atende ess</a:t>
            </a:r>
            <a:r>
              <a:rPr lang="en-US" sz="2100">
                <a:solidFill>
                  <a:srgbClr val="545454"/>
                </a:solidFill>
                <a:latin typeface="Lato"/>
                <a:ea typeface="Lato"/>
                <a:cs typeface="Lato"/>
                <a:sym typeface="Lato"/>
              </a:rPr>
              <a:t>e desafio com um portfólio diversificado, oferecendo aditivos, condimentos, especiarias, derivados da soja e compostos em formatos acessíveis, sempre alinhados às normas de qualidade e segurança alimentar.</a:t>
            </a:r>
          </a:p>
          <a:p>
            <a:pPr algn="l">
              <a:lnSpc>
                <a:spcPts val="2899"/>
              </a:lnSpc>
            </a:pPr>
          </a:p>
        </p:txBody>
      </p:sp>
      <p:sp>
        <p:nvSpPr>
          <p:cNvPr name="TextBox 8" id="8"/>
          <p:cNvSpPr txBox="true"/>
          <p:nvPr/>
        </p:nvSpPr>
        <p:spPr>
          <a:xfrm rot="0">
            <a:off x="812623" y="3317949"/>
            <a:ext cx="10358693" cy="1521314"/>
          </a:xfrm>
          <a:prstGeom prst="rect">
            <a:avLst/>
          </a:prstGeom>
        </p:spPr>
        <p:txBody>
          <a:bodyPr anchor="t" rtlCol="false" tIns="0" lIns="0" bIns="0" rIns="0">
            <a:spAutoFit/>
          </a:bodyPr>
          <a:lstStyle/>
          <a:p>
            <a:pPr algn="l">
              <a:lnSpc>
                <a:spcPts val="3037"/>
              </a:lnSpc>
            </a:pPr>
            <a:r>
              <a:rPr lang="en-US" sz="2200">
                <a:solidFill>
                  <a:srgbClr val="545454"/>
                </a:solidFill>
                <a:latin typeface="Lato"/>
                <a:ea typeface="Lato"/>
                <a:cs typeface="Lato"/>
                <a:sym typeface="Lato"/>
              </a:rPr>
              <a:t>Ofe</a:t>
            </a:r>
            <a:r>
              <a:rPr lang="en-US" sz="2200">
                <a:solidFill>
                  <a:srgbClr val="545454"/>
                </a:solidFill>
                <a:latin typeface="Lato"/>
                <a:ea typeface="Lato"/>
                <a:cs typeface="Lato"/>
                <a:sym typeface="Lato"/>
              </a:rPr>
              <a:t>recemos um mix completo de ingredientes e soluções para a indústria alimentícia, com qualidade, segurança e acessibilidade para diferentes portes de clientes.</a:t>
            </a:r>
          </a:p>
          <a:p>
            <a:pPr algn="l">
              <a:lnSpc>
                <a:spcPts val="3037"/>
              </a:lnSpc>
            </a:pP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8727" y="-277229"/>
            <a:ext cx="7621316" cy="11012656"/>
            <a:chOff x="0" y="0"/>
            <a:chExt cx="8798759" cy="12714038"/>
          </a:xfrm>
        </p:grpSpPr>
        <p:sp>
          <p:nvSpPr>
            <p:cNvPr name="Freeform 3" id="3"/>
            <p:cNvSpPr/>
            <p:nvPr/>
          </p:nvSpPr>
          <p:spPr>
            <a:xfrm flipH="false" flipV="false" rot="0">
              <a:off x="0" y="0"/>
              <a:ext cx="8798814" cy="12714097"/>
            </a:xfrm>
            <a:custGeom>
              <a:avLst/>
              <a:gdLst/>
              <a:ahLst/>
              <a:cxnLst/>
              <a:rect r="r" b="b" t="t" l="l"/>
              <a:pathLst>
                <a:path h="12714097" w="8798814">
                  <a:moveTo>
                    <a:pt x="0" y="0"/>
                  </a:moveTo>
                  <a:lnTo>
                    <a:pt x="8798814" y="0"/>
                  </a:lnTo>
                  <a:lnTo>
                    <a:pt x="8798814" y="12714097"/>
                  </a:lnTo>
                  <a:lnTo>
                    <a:pt x="0" y="12714097"/>
                  </a:lnTo>
                  <a:close/>
                </a:path>
              </a:pathLst>
            </a:custGeom>
            <a:solidFill>
              <a:srgbClr val="0D5578"/>
            </a:solidFill>
          </p:spPr>
        </p:sp>
      </p:grpSp>
      <p:sp>
        <p:nvSpPr>
          <p:cNvPr name="Freeform 4" id="4"/>
          <p:cNvSpPr/>
          <p:nvPr/>
        </p:nvSpPr>
        <p:spPr>
          <a:xfrm flipH="false" flipV="false" rot="0">
            <a:off x="3531305" y="3917267"/>
            <a:ext cx="7422567" cy="7422567"/>
          </a:xfrm>
          <a:custGeom>
            <a:avLst/>
            <a:gdLst/>
            <a:ahLst/>
            <a:cxnLst/>
            <a:rect r="r" b="b" t="t" l="l"/>
            <a:pathLst>
              <a:path h="7422567" w="7422567">
                <a:moveTo>
                  <a:pt x="0" y="0"/>
                </a:moveTo>
                <a:lnTo>
                  <a:pt x="7422567" y="0"/>
                </a:lnTo>
                <a:lnTo>
                  <a:pt x="7422567" y="7422567"/>
                </a:lnTo>
                <a:lnTo>
                  <a:pt x="0" y="7422567"/>
                </a:lnTo>
                <a:lnTo>
                  <a:pt x="0" y="0"/>
                </a:lnTo>
                <a:close/>
              </a:path>
            </a:pathLst>
          </a:custGeom>
          <a:blipFill>
            <a:blip r:embed="rId3"/>
            <a:stretch>
              <a:fillRect l="0" t="0" r="0" b="0"/>
            </a:stretch>
          </a:blipFill>
        </p:spPr>
      </p:sp>
      <p:sp>
        <p:nvSpPr>
          <p:cNvPr name="TextBox 5" id="5"/>
          <p:cNvSpPr txBox="true"/>
          <p:nvPr/>
        </p:nvSpPr>
        <p:spPr>
          <a:xfrm rot="0">
            <a:off x="758473" y="4869674"/>
            <a:ext cx="4742074" cy="1228725"/>
          </a:xfrm>
          <a:prstGeom prst="rect">
            <a:avLst/>
          </a:prstGeom>
        </p:spPr>
        <p:txBody>
          <a:bodyPr anchor="t" rtlCol="false" tIns="0" lIns="0" bIns="0" rIns="0">
            <a:spAutoFit/>
          </a:bodyPr>
          <a:lstStyle/>
          <a:p>
            <a:pPr algn="l">
              <a:lnSpc>
                <a:spcPts val="4801"/>
              </a:lnSpc>
            </a:pPr>
            <a:r>
              <a:rPr lang="en-US" sz="4001">
                <a:solidFill>
                  <a:srgbClr val="F2F2F2"/>
                </a:solidFill>
                <a:latin typeface="Lato"/>
                <a:ea typeface="Lato"/>
                <a:cs typeface="Lato"/>
                <a:sym typeface="Lato"/>
              </a:rPr>
              <a:t>Condimen</a:t>
            </a:r>
            <a:r>
              <a:rPr lang="en-US" sz="4001">
                <a:solidFill>
                  <a:srgbClr val="F2F2F2"/>
                </a:solidFill>
                <a:latin typeface="Lato"/>
                <a:ea typeface="Lato"/>
                <a:cs typeface="Lato"/>
                <a:sym typeface="Lato"/>
              </a:rPr>
              <a:t>tos e Especiarias</a:t>
            </a:r>
          </a:p>
        </p:txBody>
      </p:sp>
      <p:sp>
        <p:nvSpPr>
          <p:cNvPr name="TextBox 6" id="6"/>
          <p:cNvSpPr txBox="true"/>
          <p:nvPr/>
        </p:nvSpPr>
        <p:spPr>
          <a:xfrm rot="0">
            <a:off x="758473" y="6565124"/>
            <a:ext cx="4742074" cy="1705723"/>
          </a:xfrm>
          <a:prstGeom prst="rect">
            <a:avLst/>
          </a:prstGeom>
        </p:spPr>
        <p:txBody>
          <a:bodyPr anchor="t" rtlCol="false" tIns="0" lIns="0" bIns="0" rIns="0">
            <a:spAutoFit/>
          </a:bodyPr>
          <a:lstStyle/>
          <a:p>
            <a:pPr algn="l">
              <a:lnSpc>
                <a:spcPts val="3404"/>
              </a:lnSpc>
            </a:pPr>
            <a:r>
              <a:rPr lang="en-US" sz="2467">
                <a:solidFill>
                  <a:srgbClr val="F2F2F2"/>
                </a:solidFill>
                <a:latin typeface="Lato"/>
                <a:ea typeface="Lato"/>
                <a:cs typeface="Lato"/>
                <a:sym typeface="Lato"/>
              </a:rPr>
              <a:t>Alho, cebola, chimichurri, pimentas, orégano, páprica, mix de temperos e sais especiais.</a:t>
            </a:r>
          </a:p>
          <a:p>
            <a:pPr algn="l">
              <a:lnSpc>
                <a:spcPts val="3404"/>
              </a:lnSpc>
            </a:pPr>
          </a:p>
        </p:txBody>
      </p:sp>
      <p:sp>
        <p:nvSpPr>
          <p:cNvPr name="TextBox 7" id="7"/>
          <p:cNvSpPr txBox="true"/>
          <p:nvPr/>
        </p:nvSpPr>
        <p:spPr>
          <a:xfrm rot="0">
            <a:off x="9579452" y="673740"/>
            <a:ext cx="7202388" cy="2084070"/>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Ad</a:t>
            </a:r>
            <a:r>
              <a:rPr lang="en-US" b="true" sz="3000">
                <a:solidFill>
                  <a:srgbClr val="0D5578"/>
                </a:solidFill>
                <a:latin typeface="Lato Bold"/>
                <a:ea typeface="Lato Bold"/>
                <a:cs typeface="Lato Bold"/>
                <a:sym typeface="Lato Bold"/>
              </a:rPr>
              <a:t>itivos e Ingredientes Funcionais</a:t>
            </a:r>
          </a:p>
          <a:p>
            <a:pPr algn="l">
              <a:lnSpc>
                <a:spcPts val="4140"/>
              </a:lnSpc>
            </a:pPr>
            <a:r>
              <a:rPr lang="en-US" sz="3000">
                <a:solidFill>
                  <a:srgbClr val="545454"/>
                </a:solidFill>
                <a:latin typeface="Lato"/>
                <a:ea typeface="Lato"/>
                <a:cs typeface="Lato"/>
                <a:sym typeface="Lato"/>
              </a:rPr>
              <a:t>Acidulantes, antioxidantes, conservantes, corantes e reguladores de acidez.</a:t>
            </a:r>
          </a:p>
          <a:p>
            <a:pPr algn="l">
              <a:lnSpc>
                <a:spcPts val="4140"/>
              </a:lnSpc>
            </a:pPr>
          </a:p>
        </p:txBody>
      </p:sp>
      <p:sp>
        <p:nvSpPr>
          <p:cNvPr name="TextBox 8" id="8"/>
          <p:cNvSpPr txBox="true"/>
          <p:nvPr/>
        </p:nvSpPr>
        <p:spPr>
          <a:xfrm rot="0">
            <a:off x="9579496" y="2866555"/>
            <a:ext cx="7202388" cy="1560195"/>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Derivados e Bases Alimentícias</a:t>
            </a:r>
          </a:p>
          <a:p>
            <a:pPr algn="l">
              <a:lnSpc>
                <a:spcPts val="4140"/>
              </a:lnSpc>
            </a:pPr>
            <a:r>
              <a:rPr lang="en-US" sz="3000">
                <a:solidFill>
                  <a:srgbClr val="545454"/>
                </a:solidFill>
                <a:latin typeface="Lato"/>
                <a:ea typeface="Lato"/>
                <a:cs typeface="Lato"/>
                <a:sym typeface="Lato"/>
              </a:rPr>
              <a:t>Cacau, chocolate em pó, derivados da soja, proteínas e lecitinas.</a:t>
            </a:r>
          </a:p>
        </p:txBody>
      </p:sp>
      <p:sp>
        <p:nvSpPr>
          <p:cNvPr name="TextBox 9" id="9"/>
          <p:cNvSpPr txBox="true"/>
          <p:nvPr/>
        </p:nvSpPr>
        <p:spPr>
          <a:xfrm rot="0">
            <a:off x="9579496" y="5162550"/>
            <a:ext cx="7202388" cy="1560195"/>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Am</a:t>
            </a:r>
            <a:r>
              <a:rPr lang="en-US" b="true" sz="3000">
                <a:solidFill>
                  <a:srgbClr val="0D5578"/>
                </a:solidFill>
                <a:latin typeface="Lato Bold"/>
                <a:ea typeface="Lato Bold"/>
                <a:cs typeface="Lato Bold"/>
                <a:sym typeface="Lato Bold"/>
              </a:rPr>
              <a:t>idos, Farinhas e Espessantes</a:t>
            </a:r>
          </a:p>
          <a:p>
            <a:pPr algn="l">
              <a:lnSpc>
                <a:spcPts val="4140"/>
              </a:lnSpc>
            </a:pPr>
            <a:r>
              <a:rPr lang="en-US" sz="3000">
                <a:solidFill>
                  <a:srgbClr val="545454"/>
                </a:solidFill>
                <a:latin typeface="Lato"/>
                <a:ea typeface="Lato"/>
                <a:cs typeface="Lato"/>
                <a:sym typeface="Lato"/>
              </a:rPr>
              <a:t>Amid</a:t>
            </a:r>
            <a:r>
              <a:rPr lang="en-US" sz="3000">
                <a:solidFill>
                  <a:srgbClr val="545454"/>
                </a:solidFill>
                <a:latin typeface="Lato"/>
                <a:ea typeface="Lato"/>
                <a:cs typeface="Lato"/>
                <a:sym typeface="Lato"/>
              </a:rPr>
              <a:t>os de milho e mandioca, farinhas de soja, gomas e pectinas.</a:t>
            </a:r>
          </a:p>
        </p:txBody>
      </p:sp>
      <p:sp>
        <p:nvSpPr>
          <p:cNvPr name="TextBox 10" id="10"/>
          <p:cNvSpPr txBox="true"/>
          <p:nvPr/>
        </p:nvSpPr>
        <p:spPr>
          <a:xfrm rot="0">
            <a:off x="758473" y="1339351"/>
            <a:ext cx="5533545"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NOSSOS</a:t>
            </a:r>
          </a:p>
          <a:p>
            <a:pPr algn="l">
              <a:lnSpc>
                <a:spcPts val="6338"/>
              </a:lnSpc>
            </a:pPr>
            <a:r>
              <a:rPr lang="en-US" b="true" sz="6602">
                <a:solidFill>
                  <a:srgbClr val="FFFFFF"/>
                </a:solidFill>
                <a:latin typeface="Lato Bold"/>
                <a:ea typeface="Lato Bold"/>
                <a:cs typeface="Lato Bold"/>
                <a:sym typeface="Lato Bold"/>
              </a:rPr>
              <a:t>PRODUTOS</a:t>
            </a:r>
          </a:p>
        </p:txBody>
      </p:sp>
      <p:sp>
        <p:nvSpPr>
          <p:cNvPr name="TextBox 11" id="11"/>
          <p:cNvSpPr txBox="true"/>
          <p:nvPr/>
        </p:nvSpPr>
        <p:spPr>
          <a:xfrm rot="0">
            <a:off x="9579452" y="7425242"/>
            <a:ext cx="7202388" cy="2607945"/>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Comp</a:t>
            </a:r>
            <a:r>
              <a:rPr lang="en-US" b="true" sz="3000">
                <a:solidFill>
                  <a:srgbClr val="0D5578"/>
                </a:solidFill>
                <a:latin typeface="Lato Bold"/>
                <a:ea typeface="Lato Bold"/>
                <a:cs typeface="Lato Bold"/>
                <a:sym typeface="Lato Bold"/>
              </a:rPr>
              <a:t>ostos e Soluções Customizadas</a:t>
            </a:r>
          </a:p>
          <a:p>
            <a:pPr algn="l">
              <a:lnSpc>
                <a:spcPts val="4140"/>
              </a:lnSpc>
            </a:pPr>
            <a:r>
              <a:rPr lang="en-US" sz="3000">
                <a:solidFill>
                  <a:srgbClr val="545454"/>
                </a:solidFill>
                <a:latin typeface="Lato"/>
                <a:ea typeface="Lato"/>
                <a:cs typeface="Lato"/>
                <a:sym typeface="Lato"/>
              </a:rPr>
              <a:t>Mistura</a:t>
            </a:r>
            <a:r>
              <a:rPr lang="en-US" sz="3000">
                <a:solidFill>
                  <a:srgbClr val="545454"/>
                </a:solidFill>
                <a:latin typeface="Lato"/>
                <a:ea typeface="Lato"/>
                <a:cs typeface="Lato"/>
                <a:sym typeface="Lato"/>
              </a:rPr>
              <a:t>s de ingredientes desenvolvidas para atender demandas específicas da indústria.</a:t>
            </a:r>
          </a:p>
          <a:p>
            <a:pPr algn="l">
              <a:lnSpc>
                <a:spcPts val="4140"/>
              </a:lnSpc>
            </a:pP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357109" y="553102"/>
            <a:ext cx="287705" cy="208607"/>
          </a:xfrm>
          <a:prstGeom prst="rect">
            <a:avLst/>
          </a:prstGeom>
        </p:spPr>
        <p:txBody>
          <a:bodyPr anchor="t" rtlCol="false" tIns="0" lIns="0" bIns="0" rIns="0">
            <a:spAutoFit/>
          </a:bodyPr>
          <a:lstStyle/>
          <a:p>
            <a:pPr algn="r">
              <a:lnSpc>
                <a:spcPts val="2160"/>
              </a:lnSpc>
            </a:pPr>
            <a:r>
              <a:rPr lang="en-US" sz="1800">
                <a:solidFill>
                  <a:srgbClr val="000000"/>
                </a:solidFill>
                <a:latin typeface="Open Sans Light"/>
                <a:ea typeface="Open Sans Light"/>
                <a:cs typeface="Open Sans Light"/>
                <a:sym typeface="Open Sans Light"/>
              </a:rPr>
              <a:t>‹#›</a:t>
            </a:r>
          </a:p>
        </p:txBody>
      </p:sp>
      <p:grpSp>
        <p:nvGrpSpPr>
          <p:cNvPr name="Group 3" id="3"/>
          <p:cNvGrpSpPr/>
          <p:nvPr/>
        </p:nvGrpSpPr>
        <p:grpSpPr>
          <a:xfrm rot="0">
            <a:off x="-403792" y="-497707"/>
            <a:ext cx="19012542" cy="10424594"/>
            <a:chOff x="0" y="0"/>
            <a:chExt cx="23188067" cy="12714038"/>
          </a:xfrm>
        </p:grpSpPr>
        <p:sp>
          <p:nvSpPr>
            <p:cNvPr name="Freeform 4" id="4"/>
            <p:cNvSpPr/>
            <p:nvPr/>
          </p:nvSpPr>
          <p:spPr>
            <a:xfrm flipH="false" flipV="false" rot="0">
              <a:off x="0" y="0"/>
              <a:ext cx="23188040" cy="12714097"/>
            </a:xfrm>
            <a:custGeom>
              <a:avLst/>
              <a:gdLst/>
              <a:ahLst/>
              <a:cxnLst/>
              <a:rect r="r" b="b" t="t" l="l"/>
              <a:pathLst>
                <a:path h="12714097" w="23188040">
                  <a:moveTo>
                    <a:pt x="0" y="0"/>
                  </a:moveTo>
                  <a:lnTo>
                    <a:pt x="23188040" y="0"/>
                  </a:lnTo>
                  <a:lnTo>
                    <a:pt x="23188040" y="12714097"/>
                  </a:lnTo>
                  <a:lnTo>
                    <a:pt x="0" y="12714097"/>
                  </a:lnTo>
                  <a:close/>
                </a:path>
              </a:pathLst>
            </a:custGeom>
            <a:solidFill>
              <a:srgbClr val="FFFFFF"/>
            </a:solidFill>
          </p:spPr>
        </p:sp>
      </p:grpSp>
      <p:sp>
        <p:nvSpPr>
          <p:cNvPr name="TextBox 5" id="5"/>
          <p:cNvSpPr txBox="true"/>
          <p:nvPr/>
        </p:nvSpPr>
        <p:spPr>
          <a:xfrm rot="0">
            <a:off x="1187303" y="1250028"/>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NOSSOS</a:t>
            </a:r>
          </a:p>
          <a:p>
            <a:pPr algn="l">
              <a:lnSpc>
                <a:spcPts val="6338"/>
              </a:lnSpc>
            </a:pPr>
            <a:r>
              <a:rPr lang="en-US" b="true" sz="6602">
                <a:solidFill>
                  <a:srgbClr val="0D5578"/>
                </a:solidFill>
                <a:latin typeface="Lato Bold"/>
                <a:ea typeface="Lato Bold"/>
                <a:cs typeface="Lato Bold"/>
                <a:sym typeface="Lato Bold"/>
              </a:rPr>
              <a:t>CLIENTES</a:t>
            </a:r>
          </a:p>
        </p:txBody>
      </p:sp>
      <p:sp>
        <p:nvSpPr>
          <p:cNvPr name="TextBox 6" id="6"/>
          <p:cNvSpPr txBox="true"/>
          <p:nvPr/>
        </p:nvSpPr>
        <p:spPr>
          <a:xfrm rot="0">
            <a:off x="9928020" y="6487896"/>
            <a:ext cx="168660" cy="379751"/>
          </a:xfrm>
          <a:prstGeom prst="rect">
            <a:avLst/>
          </a:prstGeom>
        </p:spPr>
        <p:txBody>
          <a:bodyPr anchor="t" rtlCol="false" tIns="0" lIns="0" bIns="0" rIns="0">
            <a:spAutoFit/>
          </a:bodyPr>
          <a:lstStyle/>
          <a:p>
            <a:pPr algn="l">
              <a:lnSpc>
                <a:spcPts val="2520"/>
              </a:lnSpc>
            </a:pPr>
            <a:r>
              <a:rPr lang="en-US" sz="2100">
                <a:solidFill>
                  <a:srgbClr val="000000"/>
                </a:solidFill>
                <a:latin typeface="Arial"/>
                <a:ea typeface="Arial"/>
                <a:cs typeface="Arial"/>
                <a:sym typeface="Arial"/>
              </a:rPr>
              <a:t> </a:t>
            </a:r>
          </a:p>
        </p:txBody>
      </p:sp>
      <p:grpSp>
        <p:nvGrpSpPr>
          <p:cNvPr name="Group 7" id="7"/>
          <p:cNvGrpSpPr>
            <a:grpSpLocks noChangeAspect="true"/>
          </p:cNvGrpSpPr>
          <p:nvPr/>
        </p:nvGrpSpPr>
        <p:grpSpPr>
          <a:xfrm rot="0">
            <a:off x="4209970" y="8501062"/>
            <a:ext cx="4314825" cy="1785938"/>
            <a:chOff x="0" y="0"/>
            <a:chExt cx="5753100" cy="2381250"/>
          </a:xfrm>
        </p:grpSpPr>
        <p:sp>
          <p:nvSpPr>
            <p:cNvPr name="Freeform 8" id="8"/>
            <p:cNvSpPr/>
            <p:nvPr/>
          </p:nvSpPr>
          <p:spPr>
            <a:xfrm flipH="false" flipV="false" rot="0">
              <a:off x="0" y="0"/>
              <a:ext cx="5753100" cy="2381250"/>
            </a:xfrm>
            <a:custGeom>
              <a:avLst/>
              <a:gdLst/>
              <a:ahLst/>
              <a:cxnLst/>
              <a:rect r="r" b="b" t="t" l="l"/>
              <a:pathLst>
                <a:path h="2381250" w="5753100">
                  <a:moveTo>
                    <a:pt x="0" y="0"/>
                  </a:moveTo>
                  <a:lnTo>
                    <a:pt x="5753100" y="0"/>
                  </a:lnTo>
                  <a:lnTo>
                    <a:pt x="5753100" y="2381250"/>
                  </a:lnTo>
                  <a:lnTo>
                    <a:pt x="0" y="2381250"/>
                  </a:lnTo>
                  <a:lnTo>
                    <a:pt x="0" y="0"/>
                  </a:lnTo>
                  <a:close/>
                </a:path>
              </a:pathLst>
            </a:custGeom>
            <a:blipFill>
              <a:blip r:embed="rId3"/>
              <a:stretch>
                <a:fillRect l="0" t="0" r="0" b="0"/>
              </a:stretch>
            </a:blipFill>
          </p:spPr>
        </p:sp>
      </p:grpSp>
      <p:grpSp>
        <p:nvGrpSpPr>
          <p:cNvPr name="Group 9" id="9"/>
          <p:cNvGrpSpPr>
            <a:grpSpLocks noChangeAspect="true"/>
          </p:cNvGrpSpPr>
          <p:nvPr/>
        </p:nvGrpSpPr>
        <p:grpSpPr>
          <a:xfrm rot="0">
            <a:off x="6986589" y="2930800"/>
            <a:ext cx="2941431" cy="2941431"/>
            <a:chOff x="0" y="0"/>
            <a:chExt cx="3921908" cy="3921908"/>
          </a:xfrm>
        </p:grpSpPr>
        <p:sp>
          <p:nvSpPr>
            <p:cNvPr name="Freeform 10" id="10"/>
            <p:cNvSpPr/>
            <p:nvPr/>
          </p:nvSpPr>
          <p:spPr>
            <a:xfrm flipH="false" flipV="false" rot="0">
              <a:off x="0" y="0"/>
              <a:ext cx="3921887" cy="3921887"/>
            </a:xfrm>
            <a:custGeom>
              <a:avLst/>
              <a:gdLst/>
              <a:ahLst/>
              <a:cxnLst/>
              <a:rect r="r" b="b" t="t" l="l"/>
              <a:pathLst>
                <a:path h="3921887" w="3921887">
                  <a:moveTo>
                    <a:pt x="0" y="0"/>
                  </a:moveTo>
                  <a:lnTo>
                    <a:pt x="3921887" y="0"/>
                  </a:lnTo>
                  <a:lnTo>
                    <a:pt x="3921887" y="3921887"/>
                  </a:lnTo>
                  <a:lnTo>
                    <a:pt x="0" y="3921887"/>
                  </a:lnTo>
                  <a:lnTo>
                    <a:pt x="0" y="0"/>
                  </a:lnTo>
                  <a:close/>
                </a:path>
              </a:pathLst>
            </a:custGeom>
            <a:blipFill>
              <a:blip r:embed="rId4"/>
              <a:stretch>
                <a:fillRect l="0" t="0" r="0" b="0"/>
              </a:stretch>
            </a:blipFill>
          </p:spPr>
        </p:sp>
      </p:grpSp>
      <p:grpSp>
        <p:nvGrpSpPr>
          <p:cNvPr name="Group 11" id="11"/>
          <p:cNvGrpSpPr>
            <a:grpSpLocks noChangeAspect="true"/>
          </p:cNvGrpSpPr>
          <p:nvPr/>
        </p:nvGrpSpPr>
        <p:grpSpPr>
          <a:xfrm rot="0">
            <a:off x="1302908" y="3204232"/>
            <a:ext cx="4314825" cy="1642045"/>
            <a:chOff x="0" y="0"/>
            <a:chExt cx="5753100" cy="2189394"/>
          </a:xfrm>
        </p:grpSpPr>
        <p:sp>
          <p:nvSpPr>
            <p:cNvPr name="Freeform 12" id="12"/>
            <p:cNvSpPr/>
            <p:nvPr/>
          </p:nvSpPr>
          <p:spPr>
            <a:xfrm flipH="false" flipV="false" rot="0">
              <a:off x="0" y="0"/>
              <a:ext cx="5753100" cy="2189353"/>
            </a:xfrm>
            <a:custGeom>
              <a:avLst/>
              <a:gdLst/>
              <a:ahLst/>
              <a:cxnLst/>
              <a:rect r="r" b="b" t="t" l="l"/>
              <a:pathLst>
                <a:path h="2189353" w="5753100">
                  <a:moveTo>
                    <a:pt x="0" y="0"/>
                  </a:moveTo>
                  <a:lnTo>
                    <a:pt x="5753100" y="0"/>
                  </a:lnTo>
                  <a:lnTo>
                    <a:pt x="5753100" y="2189353"/>
                  </a:lnTo>
                  <a:lnTo>
                    <a:pt x="0" y="2189353"/>
                  </a:lnTo>
                  <a:lnTo>
                    <a:pt x="0" y="0"/>
                  </a:lnTo>
                  <a:close/>
                </a:path>
              </a:pathLst>
            </a:custGeom>
            <a:blipFill>
              <a:blip r:embed="rId5"/>
              <a:stretch>
                <a:fillRect l="0" t="0" r="0" b="-1"/>
              </a:stretch>
            </a:blipFill>
          </p:spPr>
        </p:sp>
      </p:grpSp>
      <p:grpSp>
        <p:nvGrpSpPr>
          <p:cNvPr name="Group 13" id="13"/>
          <p:cNvGrpSpPr>
            <a:grpSpLocks noChangeAspect="true"/>
          </p:cNvGrpSpPr>
          <p:nvPr/>
        </p:nvGrpSpPr>
        <p:grpSpPr>
          <a:xfrm rot="0">
            <a:off x="10096680" y="7368603"/>
            <a:ext cx="5043397" cy="3491583"/>
            <a:chOff x="0" y="0"/>
            <a:chExt cx="7702046" cy="5332186"/>
          </a:xfrm>
        </p:grpSpPr>
        <p:sp>
          <p:nvSpPr>
            <p:cNvPr name="Freeform 14" id="14"/>
            <p:cNvSpPr/>
            <p:nvPr/>
          </p:nvSpPr>
          <p:spPr>
            <a:xfrm flipH="false" flipV="false" rot="0">
              <a:off x="0" y="0"/>
              <a:ext cx="7702042" cy="5332222"/>
            </a:xfrm>
            <a:custGeom>
              <a:avLst/>
              <a:gdLst/>
              <a:ahLst/>
              <a:cxnLst/>
              <a:rect r="r" b="b" t="t" l="l"/>
              <a:pathLst>
                <a:path h="5332222" w="7702042">
                  <a:moveTo>
                    <a:pt x="0" y="0"/>
                  </a:moveTo>
                  <a:lnTo>
                    <a:pt x="7702042" y="0"/>
                  </a:lnTo>
                  <a:lnTo>
                    <a:pt x="7702042" y="5332222"/>
                  </a:lnTo>
                  <a:lnTo>
                    <a:pt x="0" y="5332222"/>
                  </a:lnTo>
                  <a:lnTo>
                    <a:pt x="0" y="0"/>
                  </a:lnTo>
                  <a:close/>
                </a:path>
              </a:pathLst>
            </a:custGeom>
            <a:blipFill>
              <a:blip r:embed="rId6"/>
              <a:stretch>
                <a:fillRect l="0" t="0" r="0" b="0"/>
              </a:stretch>
            </a:blipFill>
          </p:spPr>
        </p:sp>
      </p:grpSp>
      <p:grpSp>
        <p:nvGrpSpPr>
          <p:cNvPr name="Group 15" id="15"/>
          <p:cNvGrpSpPr>
            <a:grpSpLocks noChangeAspect="true"/>
          </p:cNvGrpSpPr>
          <p:nvPr/>
        </p:nvGrpSpPr>
        <p:grpSpPr>
          <a:xfrm rot="0">
            <a:off x="10012350" y="375637"/>
            <a:ext cx="3123356" cy="1968593"/>
            <a:chOff x="0" y="0"/>
            <a:chExt cx="4767460" cy="3004842"/>
          </a:xfrm>
        </p:grpSpPr>
        <p:sp>
          <p:nvSpPr>
            <p:cNvPr name="Freeform 16" id="16"/>
            <p:cNvSpPr/>
            <p:nvPr/>
          </p:nvSpPr>
          <p:spPr>
            <a:xfrm flipH="false" flipV="false" rot="0">
              <a:off x="0" y="0"/>
              <a:ext cx="4767453" cy="3004820"/>
            </a:xfrm>
            <a:custGeom>
              <a:avLst/>
              <a:gdLst/>
              <a:ahLst/>
              <a:cxnLst/>
              <a:rect r="r" b="b" t="t" l="l"/>
              <a:pathLst>
                <a:path h="3004820" w="4767453">
                  <a:moveTo>
                    <a:pt x="0" y="0"/>
                  </a:moveTo>
                  <a:lnTo>
                    <a:pt x="4767453" y="0"/>
                  </a:lnTo>
                  <a:lnTo>
                    <a:pt x="4767453" y="3004820"/>
                  </a:lnTo>
                  <a:lnTo>
                    <a:pt x="0" y="3004820"/>
                  </a:lnTo>
                  <a:lnTo>
                    <a:pt x="0" y="0"/>
                  </a:lnTo>
                  <a:close/>
                </a:path>
              </a:pathLst>
            </a:custGeom>
            <a:blipFill>
              <a:blip r:embed="rId7"/>
              <a:stretch>
                <a:fillRect l="0" t="0" r="0" b="0"/>
              </a:stretch>
            </a:blipFill>
          </p:spPr>
        </p:sp>
      </p:grpSp>
      <p:grpSp>
        <p:nvGrpSpPr>
          <p:cNvPr name="Group 17" id="17"/>
          <p:cNvGrpSpPr>
            <a:grpSpLocks noChangeAspect="true"/>
          </p:cNvGrpSpPr>
          <p:nvPr/>
        </p:nvGrpSpPr>
        <p:grpSpPr>
          <a:xfrm rot="0">
            <a:off x="12681788" y="2849055"/>
            <a:ext cx="4801408" cy="2150631"/>
            <a:chOff x="0" y="0"/>
            <a:chExt cx="6401878" cy="2867508"/>
          </a:xfrm>
        </p:grpSpPr>
        <p:sp>
          <p:nvSpPr>
            <p:cNvPr name="Freeform 18" id="18"/>
            <p:cNvSpPr/>
            <p:nvPr/>
          </p:nvSpPr>
          <p:spPr>
            <a:xfrm flipH="false" flipV="false" rot="0">
              <a:off x="0" y="0"/>
              <a:ext cx="6401816" cy="2867533"/>
            </a:xfrm>
            <a:custGeom>
              <a:avLst/>
              <a:gdLst/>
              <a:ahLst/>
              <a:cxnLst/>
              <a:rect r="r" b="b" t="t" l="l"/>
              <a:pathLst>
                <a:path h="2867533" w="6401816">
                  <a:moveTo>
                    <a:pt x="0" y="0"/>
                  </a:moveTo>
                  <a:lnTo>
                    <a:pt x="6401816" y="0"/>
                  </a:lnTo>
                  <a:lnTo>
                    <a:pt x="6401816" y="2867533"/>
                  </a:lnTo>
                  <a:lnTo>
                    <a:pt x="0" y="2867533"/>
                  </a:lnTo>
                  <a:lnTo>
                    <a:pt x="0" y="0"/>
                  </a:lnTo>
                  <a:close/>
                </a:path>
              </a:pathLst>
            </a:custGeom>
            <a:blipFill>
              <a:blip r:embed="rId8"/>
              <a:stretch>
                <a:fillRect l="0" t="0" r="0" b="0"/>
              </a:stretch>
            </a:blipFill>
          </p:spPr>
        </p:sp>
      </p:grpSp>
      <p:grpSp>
        <p:nvGrpSpPr>
          <p:cNvPr name="Group 19" id="19"/>
          <p:cNvGrpSpPr>
            <a:grpSpLocks noChangeAspect="true"/>
          </p:cNvGrpSpPr>
          <p:nvPr/>
        </p:nvGrpSpPr>
        <p:grpSpPr>
          <a:xfrm rot="0">
            <a:off x="2035487" y="5526480"/>
            <a:ext cx="3582246" cy="2351611"/>
            <a:chOff x="0" y="0"/>
            <a:chExt cx="5603824" cy="3678702"/>
          </a:xfrm>
        </p:grpSpPr>
        <p:sp>
          <p:nvSpPr>
            <p:cNvPr name="Freeform 20" id="20"/>
            <p:cNvSpPr/>
            <p:nvPr/>
          </p:nvSpPr>
          <p:spPr>
            <a:xfrm flipH="false" flipV="false" rot="0">
              <a:off x="0" y="0"/>
              <a:ext cx="5603875" cy="3678682"/>
            </a:xfrm>
            <a:custGeom>
              <a:avLst/>
              <a:gdLst/>
              <a:ahLst/>
              <a:cxnLst/>
              <a:rect r="r" b="b" t="t" l="l"/>
              <a:pathLst>
                <a:path h="3678682" w="5603875">
                  <a:moveTo>
                    <a:pt x="0" y="0"/>
                  </a:moveTo>
                  <a:lnTo>
                    <a:pt x="5603875" y="0"/>
                  </a:lnTo>
                  <a:lnTo>
                    <a:pt x="5603875" y="3678682"/>
                  </a:lnTo>
                  <a:lnTo>
                    <a:pt x="0" y="3678682"/>
                  </a:lnTo>
                  <a:lnTo>
                    <a:pt x="0" y="0"/>
                  </a:lnTo>
                  <a:close/>
                </a:path>
              </a:pathLst>
            </a:custGeom>
            <a:blipFill>
              <a:blip r:embed="rId9"/>
              <a:stretch>
                <a:fillRect l="0" t="0" r="0" b="0"/>
              </a:stretch>
            </a:blipFill>
          </p:spPr>
        </p:sp>
      </p:grpSp>
      <p:grpSp>
        <p:nvGrpSpPr>
          <p:cNvPr name="Group 21" id="21"/>
          <p:cNvGrpSpPr>
            <a:grpSpLocks noChangeAspect="true"/>
          </p:cNvGrpSpPr>
          <p:nvPr/>
        </p:nvGrpSpPr>
        <p:grpSpPr>
          <a:xfrm rot="0">
            <a:off x="13131617" y="5872231"/>
            <a:ext cx="4437609" cy="1798246"/>
            <a:chOff x="0" y="0"/>
            <a:chExt cx="5916812" cy="2397662"/>
          </a:xfrm>
        </p:grpSpPr>
        <p:sp>
          <p:nvSpPr>
            <p:cNvPr name="Freeform 22" id="22"/>
            <p:cNvSpPr/>
            <p:nvPr/>
          </p:nvSpPr>
          <p:spPr>
            <a:xfrm flipH="false" flipV="false" rot="0">
              <a:off x="0" y="0"/>
              <a:ext cx="5916803" cy="2397633"/>
            </a:xfrm>
            <a:custGeom>
              <a:avLst/>
              <a:gdLst/>
              <a:ahLst/>
              <a:cxnLst/>
              <a:rect r="r" b="b" t="t" l="l"/>
              <a:pathLst>
                <a:path h="2397633" w="5916803">
                  <a:moveTo>
                    <a:pt x="0" y="0"/>
                  </a:moveTo>
                  <a:lnTo>
                    <a:pt x="5916803" y="0"/>
                  </a:lnTo>
                  <a:lnTo>
                    <a:pt x="5916803" y="2397633"/>
                  </a:lnTo>
                  <a:lnTo>
                    <a:pt x="0" y="2397633"/>
                  </a:lnTo>
                  <a:lnTo>
                    <a:pt x="0" y="0"/>
                  </a:lnTo>
                  <a:close/>
                </a:path>
              </a:pathLst>
            </a:custGeom>
            <a:blipFill>
              <a:blip r:embed="rId10"/>
              <a:stretch>
                <a:fillRect l="0" t="0" r="0" b="-1"/>
              </a:stretch>
            </a:blipFill>
          </p:spPr>
        </p:sp>
      </p:grpSp>
      <p:grpSp>
        <p:nvGrpSpPr>
          <p:cNvPr name="Group 23" id="23"/>
          <p:cNvGrpSpPr>
            <a:grpSpLocks noChangeAspect="true"/>
          </p:cNvGrpSpPr>
          <p:nvPr/>
        </p:nvGrpSpPr>
        <p:grpSpPr>
          <a:xfrm rot="0">
            <a:off x="8008841" y="6451699"/>
            <a:ext cx="2780749" cy="1833807"/>
            <a:chOff x="0" y="0"/>
            <a:chExt cx="3707666" cy="2445076"/>
          </a:xfrm>
        </p:grpSpPr>
        <p:sp>
          <p:nvSpPr>
            <p:cNvPr name="Freeform 24" id="24"/>
            <p:cNvSpPr/>
            <p:nvPr/>
          </p:nvSpPr>
          <p:spPr>
            <a:xfrm flipH="false" flipV="false" rot="0">
              <a:off x="0" y="0"/>
              <a:ext cx="3707638" cy="2445131"/>
            </a:xfrm>
            <a:custGeom>
              <a:avLst/>
              <a:gdLst/>
              <a:ahLst/>
              <a:cxnLst/>
              <a:rect r="r" b="b" t="t" l="l"/>
              <a:pathLst>
                <a:path h="2445131" w="3707638">
                  <a:moveTo>
                    <a:pt x="0" y="0"/>
                  </a:moveTo>
                  <a:lnTo>
                    <a:pt x="3707638" y="0"/>
                  </a:lnTo>
                  <a:lnTo>
                    <a:pt x="3707638" y="2445131"/>
                  </a:lnTo>
                  <a:lnTo>
                    <a:pt x="0" y="2445131"/>
                  </a:lnTo>
                  <a:lnTo>
                    <a:pt x="0" y="0"/>
                  </a:lnTo>
                  <a:close/>
                </a:path>
              </a:pathLst>
            </a:custGeom>
            <a:blipFill>
              <a:blip r:embed="rId11"/>
              <a:stretch>
                <a:fillRect l="0" t="-25818" r="0" b="-25816"/>
              </a:stretch>
            </a:blipFill>
          </p:spPr>
        </p:sp>
      </p:grpSp>
    </p:spTree>
  </p:cSld>
  <p:clrMapOvr>
    <a:masterClrMapping/>
  </p:clrMapOvr>
  <p:transition spd="fast">
    <p:fade/>
  </p:transition>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812625" y="3119291"/>
            <a:ext cx="10358693" cy="143787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Essas</a:t>
            </a:r>
            <a:r>
              <a:rPr lang="en-US" sz="2100">
                <a:solidFill>
                  <a:srgbClr val="545454"/>
                </a:solidFill>
                <a:latin typeface="Lato"/>
                <a:ea typeface="Lato"/>
                <a:cs typeface="Lato"/>
                <a:sym typeface="Lato"/>
              </a:rPr>
              <a:t> são as ferramentas que você vai usar no seu dia a dia. Elas são fundamentais para a nossa comunicação interna, atendimento ao cliente e organização do trabalho.</a:t>
            </a:r>
          </a:p>
          <a:p>
            <a:pPr algn="l">
              <a:lnSpc>
                <a:spcPts val="2899"/>
              </a:lnSpc>
            </a:pPr>
          </a:p>
          <a:p>
            <a:pPr algn="l">
              <a:lnSpc>
                <a:spcPts val="2899"/>
              </a:lnSpc>
            </a:pPr>
          </a:p>
        </p:txBody>
      </p:sp>
      <p:grpSp>
        <p:nvGrpSpPr>
          <p:cNvPr name="Group 3" id="3"/>
          <p:cNvGrpSpPr/>
          <p:nvPr/>
        </p:nvGrpSpPr>
        <p:grpSpPr>
          <a:xfrm rot="0">
            <a:off x="808606" y="4905914"/>
            <a:ext cx="1574996" cy="1574996"/>
            <a:chOff x="0" y="0"/>
            <a:chExt cx="2099994" cy="2099994"/>
          </a:xfrm>
        </p:grpSpPr>
        <p:sp>
          <p:nvSpPr>
            <p:cNvPr name="Freeform 4" id="4"/>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5" id="5"/>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#1</a:t>
              </a:r>
            </a:p>
          </p:txBody>
        </p:sp>
      </p:grpSp>
      <p:grpSp>
        <p:nvGrpSpPr>
          <p:cNvPr name="Group 6" id="6"/>
          <p:cNvGrpSpPr/>
          <p:nvPr/>
        </p:nvGrpSpPr>
        <p:grpSpPr>
          <a:xfrm rot="0">
            <a:off x="4986116" y="4905914"/>
            <a:ext cx="1574996" cy="1574996"/>
            <a:chOff x="0" y="0"/>
            <a:chExt cx="2099994" cy="2099994"/>
          </a:xfrm>
        </p:grpSpPr>
        <p:sp>
          <p:nvSpPr>
            <p:cNvPr name="Freeform 7" id="7"/>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8" id="8"/>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#2</a:t>
              </a:r>
            </a:p>
          </p:txBody>
        </p:sp>
      </p:grpSp>
      <p:grpSp>
        <p:nvGrpSpPr>
          <p:cNvPr name="Group 9" id="9"/>
          <p:cNvGrpSpPr/>
          <p:nvPr/>
        </p:nvGrpSpPr>
        <p:grpSpPr>
          <a:xfrm rot="0">
            <a:off x="8792067" y="4905914"/>
            <a:ext cx="1574996" cy="1574996"/>
            <a:chOff x="0" y="0"/>
            <a:chExt cx="2099994" cy="2099994"/>
          </a:xfrm>
        </p:grpSpPr>
        <p:sp>
          <p:nvSpPr>
            <p:cNvPr name="Freeform 10" id="10"/>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11" id="11"/>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#3</a:t>
              </a:r>
            </a:p>
          </p:txBody>
        </p:sp>
      </p:grpSp>
      <p:sp>
        <p:nvSpPr>
          <p:cNvPr name="TextBox 12" id="12"/>
          <p:cNvSpPr txBox="true"/>
          <p:nvPr/>
        </p:nvSpPr>
        <p:spPr>
          <a:xfrm rot="0">
            <a:off x="812622" y="6665929"/>
            <a:ext cx="4012453" cy="2332464"/>
          </a:xfrm>
          <a:prstGeom prst="rect">
            <a:avLst/>
          </a:prstGeom>
        </p:spPr>
        <p:txBody>
          <a:bodyPr anchor="t" rtlCol="false" tIns="0" lIns="0" bIns="0" rIns="0">
            <a:spAutoFit/>
          </a:bodyPr>
          <a:lstStyle/>
          <a:p>
            <a:pPr algn="l">
              <a:lnSpc>
                <a:spcPts val="4141"/>
              </a:lnSpc>
            </a:pPr>
            <a:r>
              <a:rPr lang="en-US" sz="3000" b="true">
                <a:solidFill>
                  <a:srgbClr val="025374"/>
                </a:solidFill>
                <a:latin typeface="Lato Bold"/>
                <a:ea typeface="Lato Bold"/>
                <a:cs typeface="Lato Bold"/>
                <a:sym typeface="Lato Bold"/>
              </a:rPr>
              <a:t>WHATSAPP</a:t>
            </a:r>
          </a:p>
          <a:p>
            <a:pPr algn="l">
              <a:lnSpc>
                <a:spcPts val="2899"/>
              </a:lnSpc>
            </a:pPr>
            <a:r>
              <a:rPr lang="en-US" b="true" sz="2100">
                <a:solidFill>
                  <a:srgbClr val="545454"/>
                </a:solidFill>
                <a:latin typeface="Lato Bold"/>
                <a:ea typeface="Lato Bold"/>
                <a:cs typeface="Lato Bold"/>
                <a:sym typeface="Lato Bold"/>
              </a:rPr>
              <a:t>O whatsApp é um meio de comunicação instantâneo onde é possível interagir com os colegas, clientes e também receber comunicados importantes.</a:t>
            </a:r>
          </a:p>
        </p:txBody>
      </p:sp>
      <p:sp>
        <p:nvSpPr>
          <p:cNvPr name="TextBox 13" id="13"/>
          <p:cNvSpPr txBox="true"/>
          <p:nvPr/>
        </p:nvSpPr>
        <p:spPr>
          <a:xfrm rot="0">
            <a:off x="5078930" y="6665929"/>
            <a:ext cx="3443089" cy="3056373"/>
          </a:xfrm>
          <a:prstGeom prst="rect">
            <a:avLst/>
          </a:prstGeom>
        </p:spPr>
        <p:txBody>
          <a:bodyPr anchor="t" rtlCol="false" tIns="0" lIns="0" bIns="0" rIns="0">
            <a:spAutoFit/>
          </a:bodyPr>
          <a:lstStyle/>
          <a:p>
            <a:pPr algn="l">
              <a:lnSpc>
                <a:spcPts val="4140"/>
              </a:lnSpc>
            </a:pPr>
            <a:r>
              <a:rPr lang="en-US" sz="3000" b="true">
                <a:solidFill>
                  <a:srgbClr val="025374"/>
                </a:solidFill>
                <a:latin typeface="Lato Bold"/>
                <a:ea typeface="Lato Bold"/>
                <a:cs typeface="Lato Bold"/>
                <a:sym typeface="Lato Bold"/>
              </a:rPr>
              <a:t>E-MAIL/WEBMAIL</a:t>
            </a:r>
          </a:p>
          <a:p>
            <a:pPr algn="l">
              <a:lnSpc>
                <a:spcPts val="2899"/>
              </a:lnSpc>
            </a:pPr>
            <a:r>
              <a:rPr lang="en-US" b="true" sz="2100">
                <a:solidFill>
                  <a:srgbClr val="545454"/>
                </a:solidFill>
                <a:latin typeface="Lato Bold"/>
                <a:ea typeface="Lato Bold"/>
                <a:cs typeface="Lato Bold"/>
                <a:sym typeface="Lato Bold"/>
              </a:rPr>
              <a:t>O webmail</a:t>
            </a:r>
            <a:r>
              <a:rPr lang="en-US" b="true" sz="2100">
                <a:solidFill>
                  <a:srgbClr val="545454"/>
                </a:solidFill>
                <a:latin typeface="Lato Bold"/>
                <a:ea typeface="Lato Bold"/>
                <a:cs typeface="Lato Bold"/>
                <a:sym typeface="Lato Bold"/>
              </a:rPr>
              <a:t> é utilizado para a comunicação entre lideranças , colaboradores, fornecedores e clientes e, também para receber informações institucionais da empresa.</a:t>
            </a:r>
          </a:p>
        </p:txBody>
      </p:sp>
      <p:sp>
        <p:nvSpPr>
          <p:cNvPr name="TextBox 14" id="14"/>
          <p:cNvSpPr txBox="true"/>
          <p:nvPr/>
        </p:nvSpPr>
        <p:spPr>
          <a:xfrm rot="0">
            <a:off x="8884881" y="6665929"/>
            <a:ext cx="5665660" cy="2694424"/>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TEAMS</a:t>
            </a:r>
          </a:p>
          <a:p>
            <a:pPr algn="l">
              <a:lnSpc>
                <a:spcPts val="2898"/>
              </a:lnSpc>
            </a:pPr>
            <a:r>
              <a:rPr lang="en-US" b="true" sz="2100">
                <a:solidFill>
                  <a:srgbClr val="545454"/>
                </a:solidFill>
                <a:latin typeface="Lato Bold"/>
                <a:ea typeface="Lato Bold"/>
                <a:cs typeface="Lato Bold"/>
                <a:sym typeface="Lato Bold"/>
              </a:rPr>
              <a:t>F</a:t>
            </a:r>
            <a:r>
              <a:rPr lang="en-US" b="true" sz="2100">
                <a:solidFill>
                  <a:srgbClr val="545454"/>
                </a:solidFill>
                <a:latin typeface="Lato Bold"/>
                <a:ea typeface="Lato Bold"/>
                <a:cs typeface="Lato Bold"/>
                <a:sym typeface="Lato Bold"/>
              </a:rPr>
              <a:t>erramenta de reuniões online, chats e compartilhamento de arquivos.</a:t>
            </a:r>
          </a:p>
          <a:p>
            <a:pPr algn="l">
              <a:lnSpc>
                <a:spcPts val="2898"/>
              </a:lnSpc>
            </a:pPr>
            <a:r>
              <a:rPr lang="en-US" b="true" sz="2100">
                <a:solidFill>
                  <a:srgbClr val="545454"/>
                </a:solidFill>
                <a:latin typeface="Lato Bold"/>
                <a:ea typeface="Lato Bold"/>
                <a:cs typeface="Lato Bold"/>
                <a:sym typeface="Lato Bold"/>
              </a:rPr>
              <a:t>Utilizada para comunicação entre áreas e alinhamentos rápidos.</a:t>
            </a:r>
          </a:p>
          <a:p>
            <a:pPr algn="l">
              <a:lnSpc>
                <a:spcPts val="2898"/>
              </a:lnSpc>
            </a:pPr>
            <a:r>
              <a:rPr lang="en-US" b="true" sz="2100">
                <a:solidFill>
                  <a:srgbClr val="545454"/>
                </a:solidFill>
                <a:latin typeface="Lato Bold"/>
                <a:ea typeface="Lato Bold"/>
                <a:cs typeface="Lato Bold"/>
                <a:sym typeface="Lato Bold"/>
              </a:rPr>
              <a:t>Mantenha-se disponível nos horários de trabalho.</a:t>
            </a:r>
          </a:p>
        </p:txBody>
      </p:sp>
      <p:sp>
        <p:nvSpPr>
          <p:cNvPr name="TextBox 15" id="15"/>
          <p:cNvSpPr txBox="true"/>
          <p:nvPr/>
        </p:nvSpPr>
        <p:spPr>
          <a:xfrm rot="0">
            <a:off x="812622" y="1041619"/>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FERRAMENTAS</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812625" y="3119291"/>
            <a:ext cx="10358693" cy="143787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Essas</a:t>
            </a:r>
            <a:r>
              <a:rPr lang="en-US" sz="2100">
                <a:solidFill>
                  <a:srgbClr val="545454"/>
                </a:solidFill>
                <a:latin typeface="Lato"/>
                <a:ea typeface="Lato"/>
                <a:cs typeface="Lato"/>
                <a:sym typeface="Lato"/>
              </a:rPr>
              <a:t> são as ferramentas que você vai usar no seu dia a dia. Elas são fundamentais para a nossa comunicação interna, atendimento ao cliente e organização do trabalho.</a:t>
            </a:r>
          </a:p>
          <a:p>
            <a:pPr algn="l">
              <a:lnSpc>
                <a:spcPts val="2899"/>
              </a:lnSpc>
            </a:pPr>
          </a:p>
          <a:p>
            <a:pPr algn="l">
              <a:lnSpc>
                <a:spcPts val="2899"/>
              </a:lnSpc>
            </a:pPr>
          </a:p>
        </p:txBody>
      </p:sp>
      <p:grpSp>
        <p:nvGrpSpPr>
          <p:cNvPr name="Group 3" id="3"/>
          <p:cNvGrpSpPr/>
          <p:nvPr/>
        </p:nvGrpSpPr>
        <p:grpSpPr>
          <a:xfrm rot="0">
            <a:off x="808606" y="4905914"/>
            <a:ext cx="1574996" cy="1574996"/>
            <a:chOff x="0" y="0"/>
            <a:chExt cx="2099994" cy="2099994"/>
          </a:xfrm>
        </p:grpSpPr>
        <p:sp>
          <p:nvSpPr>
            <p:cNvPr name="Freeform 4" id="4"/>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5" id="5"/>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#4</a:t>
              </a:r>
            </a:p>
          </p:txBody>
        </p:sp>
      </p:grpSp>
      <p:grpSp>
        <p:nvGrpSpPr>
          <p:cNvPr name="Group 6" id="6"/>
          <p:cNvGrpSpPr/>
          <p:nvPr/>
        </p:nvGrpSpPr>
        <p:grpSpPr>
          <a:xfrm rot="0">
            <a:off x="5414300" y="4905914"/>
            <a:ext cx="1574996" cy="1574996"/>
            <a:chOff x="0" y="0"/>
            <a:chExt cx="2099994" cy="2099994"/>
          </a:xfrm>
        </p:grpSpPr>
        <p:sp>
          <p:nvSpPr>
            <p:cNvPr name="Freeform 7" id="7"/>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8" id="8"/>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#5</a:t>
              </a:r>
            </a:p>
          </p:txBody>
        </p:sp>
      </p:grpSp>
      <p:grpSp>
        <p:nvGrpSpPr>
          <p:cNvPr name="Group 9" id="9"/>
          <p:cNvGrpSpPr/>
          <p:nvPr/>
        </p:nvGrpSpPr>
        <p:grpSpPr>
          <a:xfrm rot="0">
            <a:off x="9220251" y="4905914"/>
            <a:ext cx="1574996" cy="1574996"/>
            <a:chOff x="0" y="0"/>
            <a:chExt cx="2099994" cy="2099994"/>
          </a:xfrm>
        </p:grpSpPr>
        <p:sp>
          <p:nvSpPr>
            <p:cNvPr name="Freeform 10" id="10"/>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11" id="11"/>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#6</a:t>
              </a:r>
            </a:p>
          </p:txBody>
        </p:sp>
      </p:grpSp>
      <p:sp>
        <p:nvSpPr>
          <p:cNvPr name="TextBox 12" id="12"/>
          <p:cNvSpPr txBox="true"/>
          <p:nvPr/>
        </p:nvSpPr>
        <p:spPr>
          <a:xfrm rot="0">
            <a:off x="812622" y="6665929"/>
            <a:ext cx="4018217" cy="3780264"/>
          </a:xfrm>
          <a:prstGeom prst="rect">
            <a:avLst/>
          </a:prstGeom>
        </p:spPr>
        <p:txBody>
          <a:bodyPr anchor="t" rtlCol="false" tIns="0" lIns="0" bIns="0" rIns="0">
            <a:spAutoFit/>
          </a:bodyPr>
          <a:lstStyle/>
          <a:p>
            <a:pPr algn="l">
              <a:lnSpc>
                <a:spcPts val="4141"/>
              </a:lnSpc>
            </a:pPr>
            <a:r>
              <a:rPr lang="en-US" sz="3000" b="true">
                <a:solidFill>
                  <a:srgbClr val="025374"/>
                </a:solidFill>
                <a:latin typeface="Lato Bold"/>
                <a:ea typeface="Lato Bold"/>
                <a:cs typeface="Lato Bold"/>
                <a:sym typeface="Lato Bold"/>
              </a:rPr>
              <a:t>EVARTEL</a:t>
            </a:r>
          </a:p>
          <a:p>
            <a:pPr algn="l">
              <a:lnSpc>
                <a:spcPts val="2899"/>
              </a:lnSpc>
            </a:pPr>
            <a:r>
              <a:rPr lang="en-US" sz="2100" b="true">
                <a:solidFill>
                  <a:srgbClr val="545454"/>
                </a:solidFill>
                <a:latin typeface="Lato Bold"/>
                <a:ea typeface="Lato Bold"/>
                <a:cs typeface="Lato Bold"/>
                <a:sym typeface="Lato Bold"/>
              </a:rPr>
              <a:t>PONTO</a:t>
            </a:r>
          </a:p>
          <a:p>
            <a:pPr algn="l">
              <a:lnSpc>
                <a:spcPts val="2899"/>
              </a:lnSpc>
            </a:pPr>
            <a:r>
              <a:rPr lang="en-US" sz="2100" b="true">
                <a:solidFill>
                  <a:srgbClr val="545454"/>
                </a:solidFill>
                <a:latin typeface="Lato Bold"/>
                <a:ea typeface="Lato Bold"/>
                <a:cs typeface="Lato Bold"/>
                <a:sym typeface="Lato Bold"/>
              </a:rPr>
              <a:t>O Evartel é a ferramenta utilizada para registro de ponto eletrônico. Através dela é possível marcar entrada, saída, intervalos e consultar seu histórico de jornada de trabalho.</a:t>
            </a:r>
          </a:p>
          <a:p>
            <a:pPr algn="l">
              <a:lnSpc>
                <a:spcPts val="2899"/>
              </a:lnSpc>
            </a:pPr>
          </a:p>
          <a:p>
            <a:pPr algn="l">
              <a:lnSpc>
                <a:spcPts val="2899"/>
              </a:lnSpc>
            </a:pPr>
          </a:p>
        </p:txBody>
      </p:sp>
      <p:sp>
        <p:nvSpPr>
          <p:cNvPr name="TextBox 13" id="13"/>
          <p:cNvSpPr txBox="true"/>
          <p:nvPr/>
        </p:nvSpPr>
        <p:spPr>
          <a:xfrm rot="0">
            <a:off x="5507114" y="6665929"/>
            <a:ext cx="3127885" cy="2694423"/>
          </a:xfrm>
          <a:prstGeom prst="rect">
            <a:avLst/>
          </a:prstGeom>
        </p:spPr>
        <p:txBody>
          <a:bodyPr anchor="t" rtlCol="false" tIns="0" lIns="0" bIns="0" rIns="0">
            <a:spAutoFit/>
          </a:bodyPr>
          <a:lstStyle/>
          <a:p>
            <a:pPr algn="l">
              <a:lnSpc>
                <a:spcPts val="4140"/>
              </a:lnSpc>
            </a:pPr>
            <a:r>
              <a:rPr lang="en-US" sz="3000" b="true">
                <a:solidFill>
                  <a:srgbClr val="025374"/>
                </a:solidFill>
                <a:latin typeface="Lato Bold"/>
                <a:ea typeface="Lato Bold"/>
                <a:cs typeface="Lato Bold"/>
                <a:sym typeface="Lato Bold"/>
              </a:rPr>
              <a:t>HUBSPOT </a:t>
            </a:r>
          </a:p>
          <a:p>
            <a:pPr algn="l">
              <a:lnSpc>
                <a:spcPts val="2899"/>
              </a:lnSpc>
            </a:pPr>
            <a:r>
              <a:rPr lang="en-US" sz="2100" b="true">
                <a:solidFill>
                  <a:srgbClr val="545454"/>
                </a:solidFill>
                <a:latin typeface="Lato Bold"/>
                <a:ea typeface="Lato Bold"/>
                <a:cs typeface="Lato Bold"/>
                <a:sym typeface="Lato Bold"/>
              </a:rPr>
              <a:t>CRM</a:t>
            </a:r>
          </a:p>
          <a:p>
            <a:pPr algn="l">
              <a:lnSpc>
                <a:spcPts val="2899"/>
              </a:lnSpc>
            </a:pPr>
            <a:r>
              <a:rPr lang="en-US" b="true" sz="2100">
                <a:solidFill>
                  <a:srgbClr val="545454"/>
                </a:solidFill>
                <a:latin typeface="Lato Bold"/>
                <a:ea typeface="Lato Bold"/>
                <a:cs typeface="Lato Bold"/>
                <a:sym typeface="Lato Bold"/>
              </a:rPr>
              <a:t>O HubSpot é o sistema de CRM utilizado para gestão do funil de vendas e relacionamento com clientes. </a:t>
            </a:r>
          </a:p>
        </p:txBody>
      </p:sp>
      <p:sp>
        <p:nvSpPr>
          <p:cNvPr name="TextBox 14" id="14"/>
          <p:cNvSpPr txBox="true"/>
          <p:nvPr/>
        </p:nvSpPr>
        <p:spPr>
          <a:xfrm rot="0">
            <a:off x="9313065" y="6665929"/>
            <a:ext cx="3711032" cy="3780274"/>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SANKHYA </a:t>
            </a:r>
          </a:p>
          <a:p>
            <a:pPr algn="l">
              <a:lnSpc>
                <a:spcPts val="2898"/>
              </a:lnSpc>
            </a:pPr>
            <a:r>
              <a:rPr lang="en-US" b="true" sz="2100">
                <a:solidFill>
                  <a:srgbClr val="545454"/>
                </a:solidFill>
                <a:latin typeface="Lato Bold"/>
                <a:ea typeface="Lato Bold"/>
                <a:cs typeface="Lato Bold"/>
                <a:sym typeface="Lato Bold"/>
              </a:rPr>
              <a:t>ERP</a:t>
            </a:r>
          </a:p>
          <a:p>
            <a:pPr algn="l">
              <a:lnSpc>
                <a:spcPts val="2898"/>
              </a:lnSpc>
            </a:pPr>
            <a:r>
              <a:rPr lang="en-US" b="true" sz="2100">
                <a:solidFill>
                  <a:srgbClr val="545454"/>
                </a:solidFill>
                <a:latin typeface="Lato Bold"/>
                <a:ea typeface="Lato Bold"/>
                <a:cs typeface="Lato Bold"/>
                <a:sym typeface="Lato Bold"/>
              </a:rPr>
              <a:t>No Sankhya estão centralizadas as operações administrativas, financeiras, fiscais e de estoque. É utilizado para emissão de pedidos, consultas e controle de processos internos.</a:t>
            </a:r>
          </a:p>
          <a:p>
            <a:pPr algn="l">
              <a:lnSpc>
                <a:spcPts val="2898"/>
              </a:lnSpc>
            </a:pPr>
          </a:p>
        </p:txBody>
      </p:sp>
      <p:sp>
        <p:nvSpPr>
          <p:cNvPr name="TextBox 15" id="15"/>
          <p:cNvSpPr txBox="true"/>
          <p:nvPr/>
        </p:nvSpPr>
        <p:spPr>
          <a:xfrm rot="0">
            <a:off x="812622" y="1041619"/>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FERRAMENTAS</a:t>
            </a:r>
          </a:p>
        </p:txBody>
      </p:sp>
      <p:grpSp>
        <p:nvGrpSpPr>
          <p:cNvPr name="Group 16" id="16"/>
          <p:cNvGrpSpPr/>
          <p:nvPr/>
        </p:nvGrpSpPr>
        <p:grpSpPr>
          <a:xfrm rot="0">
            <a:off x="13405097" y="4905924"/>
            <a:ext cx="1574996" cy="1574996"/>
            <a:chOff x="0" y="0"/>
            <a:chExt cx="2099994" cy="2099994"/>
          </a:xfrm>
        </p:grpSpPr>
        <p:sp>
          <p:nvSpPr>
            <p:cNvPr name="Freeform 17" id="17"/>
            <p:cNvSpPr/>
            <p:nvPr/>
          </p:nvSpPr>
          <p:spPr>
            <a:xfrm flipH="false" flipV="false" rot="0">
              <a:off x="0" y="0"/>
              <a:ext cx="2100072" cy="2100072"/>
            </a:xfrm>
            <a:custGeom>
              <a:avLst/>
              <a:gdLst/>
              <a:ahLst/>
              <a:cxnLst/>
              <a:rect r="r" b="b" t="t" l="l"/>
              <a:pathLst>
                <a:path h="2100072" w="2100072">
                  <a:moveTo>
                    <a:pt x="0" y="1050036"/>
                  </a:moveTo>
                  <a:cubicBezTo>
                    <a:pt x="0" y="470154"/>
                    <a:pt x="470154" y="0"/>
                    <a:pt x="1050036" y="0"/>
                  </a:cubicBezTo>
                  <a:cubicBezTo>
                    <a:pt x="1629918" y="0"/>
                    <a:pt x="2100072" y="470154"/>
                    <a:pt x="2100072" y="1050036"/>
                  </a:cubicBezTo>
                  <a:cubicBezTo>
                    <a:pt x="2100072" y="1629918"/>
                    <a:pt x="1629918" y="2100072"/>
                    <a:pt x="1050036" y="2100072"/>
                  </a:cubicBezTo>
                  <a:cubicBezTo>
                    <a:pt x="470154" y="2100072"/>
                    <a:pt x="0" y="1629918"/>
                    <a:pt x="0" y="1050036"/>
                  </a:cubicBezTo>
                  <a:close/>
                </a:path>
              </a:pathLst>
            </a:custGeom>
            <a:solidFill>
              <a:srgbClr val="0D5578"/>
            </a:solidFill>
          </p:spPr>
        </p:sp>
        <p:sp>
          <p:nvSpPr>
            <p:cNvPr name="TextBox 18" id="18"/>
            <p:cNvSpPr txBox="true"/>
            <p:nvPr/>
          </p:nvSpPr>
          <p:spPr>
            <a:xfrm>
              <a:off x="0" y="-9525"/>
              <a:ext cx="2099994" cy="2109519"/>
            </a:xfrm>
            <a:prstGeom prst="rect">
              <a:avLst/>
            </a:prstGeom>
          </p:spPr>
          <p:txBody>
            <a:bodyPr anchor="ctr" rtlCol="false" tIns="50800" lIns="50800" bIns="50800" rIns="50800"/>
            <a:lstStyle/>
            <a:p>
              <a:pPr algn="ctr">
                <a:lnSpc>
                  <a:spcPts val="5402"/>
                </a:lnSpc>
              </a:pPr>
              <a:r>
                <a:rPr lang="en-US" sz="4501">
                  <a:solidFill>
                    <a:srgbClr val="FFFFFF"/>
                  </a:solidFill>
                  <a:latin typeface="Lato"/>
                  <a:ea typeface="Lato"/>
                  <a:cs typeface="Lato"/>
                  <a:sym typeface="Lato"/>
                </a:rPr>
                <a:t>#7</a:t>
              </a:r>
            </a:p>
          </p:txBody>
        </p:sp>
      </p:grpSp>
      <p:sp>
        <p:nvSpPr>
          <p:cNvPr name="TextBox 19" id="19"/>
          <p:cNvSpPr txBox="true"/>
          <p:nvPr/>
        </p:nvSpPr>
        <p:spPr>
          <a:xfrm rot="0">
            <a:off x="13409114" y="6665939"/>
            <a:ext cx="4499586" cy="3418314"/>
          </a:xfrm>
          <a:prstGeom prst="rect">
            <a:avLst/>
          </a:prstGeom>
        </p:spPr>
        <p:txBody>
          <a:bodyPr anchor="t" rtlCol="false" tIns="0" lIns="0" bIns="0" rIns="0">
            <a:spAutoFit/>
          </a:bodyPr>
          <a:lstStyle/>
          <a:p>
            <a:pPr algn="l">
              <a:lnSpc>
                <a:spcPts val="4141"/>
              </a:lnSpc>
            </a:pPr>
            <a:r>
              <a:rPr lang="en-US" sz="3000" b="true">
                <a:solidFill>
                  <a:srgbClr val="025374"/>
                </a:solidFill>
                <a:latin typeface="Lato Bold"/>
                <a:ea typeface="Lato Bold"/>
                <a:cs typeface="Lato Bold"/>
                <a:sym typeface="Lato Bold"/>
              </a:rPr>
              <a:t>ERA/MICROSIP</a:t>
            </a:r>
          </a:p>
          <a:p>
            <a:pPr algn="l">
              <a:lnSpc>
                <a:spcPts val="2899"/>
              </a:lnSpc>
            </a:pPr>
            <a:r>
              <a:rPr lang="en-US" sz="2100" b="true">
                <a:solidFill>
                  <a:srgbClr val="545454"/>
                </a:solidFill>
                <a:latin typeface="Lato Bold"/>
                <a:ea typeface="Lato Bold"/>
                <a:cs typeface="Lato Bold"/>
                <a:sym typeface="Lato Bold"/>
              </a:rPr>
              <a:t>TELEFONIA</a:t>
            </a:r>
          </a:p>
          <a:p>
            <a:pPr algn="l">
              <a:lnSpc>
                <a:spcPts val="2899"/>
              </a:lnSpc>
            </a:pPr>
            <a:r>
              <a:rPr lang="en-US" sz="2100" b="true">
                <a:solidFill>
                  <a:srgbClr val="545454"/>
                </a:solidFill>
                <a:latin typeface="Lato Bold"/>
                <a:ea typeface="Lato Bold"/>
                <a:cs typeface="Lato Bold"/>
                <a:sym typeface="Lato Bold"/>
              </a:rPr>
              <a:t>Ferramenta de telefonia integrada, utilizada para realizar e receber ligações com clientes e fornecedores. Permite registrar o histórico de chamadas e manter a comunicação oficial da empresa.</a:t>
            </a:r>
          </a:p>
          <a:p>
            <a:pPr algn="l">
              <a:lnSpc>
                <a:spcPts val="2899"/>
              </a:lnSpc>
            </a:pP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144552" y="2935660"/>
            <a:ext cx="4573679" cy="6563150"/>
            <a:chOff x="0" y="0"/>
            <a:chExt cx="6098238" cy="8750867"/>
          </a:xfrm>
        </p:grpSpPr>
        <p:sp>
          <p:nvSpPr>
            <p:cNvPr name="Freeform 3" id="3"/>
            <p:cNvSpPr/>
            <p:nvPr/>
          </p:nvSpPr>
          <p:spPr>
            <a:xfrm flipH="false" flipV="false" rot="0">
              <a:off x="0" y="0"/>
              <a:ext cx="6098159" cy="8750808"/>
            </a:xfrm>
            <a:custGeom>
              <a:avLst/>
              <a:gdLst/>
              <a:ahLst/>
              <a:cxnLst/>
              <a:rect r="r" b="b" t="t" l="l"/>
              <a:pathLst>
                <a:path h="8750808" w="6098159">
                  <a:moveTo>
                    <a:pt x="0" y="323342"/>
                  </a:moveTo>
                  <a:cubicBezTo>
                    <a:pt x="0" y="144780"/>
                    <a:pt x="144780" y="0"/>
                    <a:pt x="323342" y="0"/>
                  </a:cubicBezTo>
                  <a:lnTo>
                    <a:pt x="5774817" y="0"/>
                  </a:lnTo>
                  <a:cubicBezTo>
                    <a:pt x="5953379" y="0"/>
                    <a:pt x="6098159" y="144780"/>
                    <a:pt x="6098159" y="323342"/>
                  </a:cubicBezTo>
                  <a:lnTo>
                    <a:pt x="6098159" y="8427466"/>
                  </a:lnTo>
                  <a:cubicBezTo>
                    <a:pt x="6098159" y="8606028"/>
                    <a:pt x="5953379" y="8750808"/>
                    <a:pt x="5774817" y="8750808"/>
                  </a:cubicBezTo>
                  <a:lnTo>
                    <a:pt x="323342" y="8750808"/>
                  </a:lnTo>
                  <a:cubicBezTo>
                    <a:pt x="144780" y="8750808"/>
                    <a:pt x="0" y="8606028"/>
                    <a:pt x="0" y="8427466"/>
                  </a:cubicBezTo>
                  <a:close/>
                </a:path>
              </a:pathLst>
            </a:custGeom>
            <a:solidFill>
              <a:srgbClr val="FFFFFF"/>
            </a:solidFill>
          </p:spPr>
        </p:sp>
      </p:grpSp>
      <p:sp>
        <p:nvSpPr>
          <p:cNvPr name="Freeform 4" id="4"/>
          <p:cNvSpPr/>
          <p:nvPr/>
        </p:nvSpPr>
        <p:spPr>
          <a:xfrm flipH="false" flipV="false" rot="0">
            <a:off x="13638870" y="3719538"/>
            <a:ext cx="2167241" cy="1773198"/>
          </a:xfrm>
          <a:custGeom>
            <a:avLst/>
            <a:gdLst/>
            <a:ahLst/>
            <a:cxnLst/>
            <a:rect r="r" b="b" t="t" l="l"/>
            <a:pathLst>
              <a:path h="1773198" w="2167241">
                <a:moveTo>
                  <a:pt x="0" y="0"/>
                </a:moveTo>
                <a:lnTo>
                  <a:pt x="2167242" y="0"/>
                </a:lnTo>
                <a:lnTo>
                  <a:pt x="2167242" y="1773198"/>
                </a:lnTo>
                <a:lnTo>
                  <a:pt x="0" y="17731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819349" y="3894397"/>
            <a:ext cx="1834190" cy="1644102"/>
          </a:xfrm>
          <a:custGeom>
            <a:avLst/>
            <a:gdLst/>
            <a:ahLst/>
            <a:cxnLst/>
            <a:rect r="r" b="b" t="t" l="l"/>
            <a:pathLst>
              <a:path h="1644102" w="1834190">
                <a:moveTo>
                  <a:pt x="0" y="0"/>
                </a:moveTo>
                <a:lnTo>
                  <a:pt x="1834191" y="0"/>
                </a:lnTo>
                <a:lnTo>
                  <a:pt x="1834191" y="1644102"/>
                </a:lnTo>
                <a:lnTo>
                  <a:pt x="0" y="16441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171163" y="3696798"/>
            <a:ext cx="1852156" cy="1947774"/>
          </a:xfrm>
          <a:custGeom>
            <a:avLst/>
            <a:gdLst/>
            <a:ahLst/>
            <a:cxnLst/>
            <a:rect r="r" b="b" t="t" l="l"/>
            <a:pathLst>
              <a:path h="1947774" w="1852156">
                <a:moveTo>
                  <a:pt x="0" y="0"/>
                </a:moveTo>
                <a:lnTo>
                  <a:pt x="1852156" y="0"/>
                </a:lnTo>
                <a:lnTo>
                  <a:pt x="1852156" y="1947774"/>
                </a:lnTo>
                <a:lnTo>
                  <a:pt x="0" y="19477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462513" y="5948528"/>
            <a:ext cx="4547862" cy="10668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Assistência médica/ odontológica </a:t>
            </a:r>
          </a:p>
        </p:txBody>
      </p:sp>
      <p:sp>
        <p:nvSpPr>
          <p:cNvPr name="TextBox 8" id="8"/>
          <p:cNvSpPr txBox="true"/>
          <p:nvPr/>
        </p:nvSpPr>
        <p:spPr>
          <a:xfrm rot="0">
            <a:off x="1329472" y="7272958"/>
            <a:ext cx="4813944" cy="2133600"/>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Médica: Coparticip</a:t>
            </a:r>
            <a:r>
              <a:rPr lang="en-US" sz="2499">
                <a:solidFill>
                  <a:srgbClr val="025374"/>
                </a:solidFill>
                <a:latin typeface="Open Sans"/>
                <a:ea typeface="Open Sans"/>
                <a:cs typeface="Open Sans"/>
                <a:sym typeface="Open Sans"/>
              </a:rPr>
              <a:t>ação</a:t>
            </a:r>
            <a:r>
              <a:rPr lang="en-US" sz="2499">
                <a:solidFill>
                  <a:srgbClr val="025374"/>
                </a:solidFill>
                <a:latin typeface="Open Sans"/>
                <a:ea typeface="Open Sans"/>
                <a:cs typeface="Open Sans"/>
                <a:sym typeface="Open Sans"/>
              </a:rPr>
              <a:t> após período de experiênci</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90 dias op</a:t>
            </a:r>
            <a:r>
              <a:rPr lang="en-US" sz="2499">
                <a:solidFill>
                  <a:srgbClr val="025374"/>
                </a:solidFill>
                <a:latin typeface="Open Sans"/>
                <a:ea typeface="Open Sans"/>
                <a:cs typeface="Open Sans"/>
                <a:sym typeface="Open Sans"/>
              </a:rPr>
              <a:t>cional a</a:t>
            </a:r>
            <a:r>
              <a:rPr lang="en-US" sz="2499">
                <a:solidFill>
                  <a:srgbClr val="025374"/>
                </a:solidFill>
                <a:latin typeface="Open Sans"/>
                <a:ea typeface="Open Sans"/>
                <a:cs typeface="Open Sans"/>
                <a:sym typeface="Open Sans"/>
              </a:rPr>
              <a:t> adesão.</a:t>
            </a:r>
          </a:p>
          <a:p>
            <a:pPr algn="ctr">
              <a:lnSpc>
                <a:spcPts val="3449"/>
              </a:lnSpc>
            </a:pPr>
            <a:r>
              <a:rPr lang="en-US" sz="2499">
                <a:solidFill>
                  <a:srgbClr val="025374"/>
                </a:solidFill>
                <a:latin typeface="Open Sans"/>
                <a:ea typeface="Open Sans"/>
                <a:cs typeface="Open Sans"/>
                <a:sym typeface="Open Sans"/>
              </a:rPr>
              <a:t>Odontológica: Opcional sem coparticipação.</a:t>
            </a:r>
          </a:p>
        </p:txBody>
      </p:sp>
      <p:sp>
        <p:nvSpPr>
          <p:cNvPr name="TextBox 9" id="9"/>
          <p:cNvSpPr txBox="true"/>
          <p:nvPr/>
        </p:nvSpPr>
        <p:spPr>
          <a:xfrm rot="0">
            <a:off x="6377228" y="742493"/>
            <a:ext cx="5533545" cy="1649047"/>
          </a:xfrm>
          <a:prstGeom prst="rect">
            <a:avLst/>
          </a:prstGeom>
        </p:spPr>
        <p:txBody>
          <a:bodyPr anchor="t" rtlCol="false" tIns="0" lIns="0" bIns="0" rIns="0">
            <a:spAutoFit/>
          </a:bodyPr>
          <a:lstStyle/>
          <a:p>
            <a:pPr algn="ctr">
              <a:lnSpc>
                <a:spcPts val="6338"/>
              </a:lnSpc>
            </a:pPr>
            <a:r>
              <a:rPr lang="en-US" sz="6602">
                <a:solidFill>
                  <a:srgbClr val="199D6A"/>
                </a:solidFill>
                <a:latin typeface="Lato"/>
                <a:ea typeface="Lato"/>
                <a:cs typeface="Lato"/>
                <a:sym typeface="Lato"/>
              </a:rPr>
              <a:t>NOSSAS</a:t>
            </a:r>
          </a:p>
          <a:p>
            <a:pPr algn="ctr">
              <a:lnSpc>
                <a:spcPts val="6338"/>
              </a:lnSpc>
            </a:pPr>
            <a:r>
              <a:rPr lang="en-US" b="true" sz="6602">
                <a:solidFill>
                  <a:srgbClr val="025374"/>
                </a:solidFill>
                <a:latin typeface="Lato Bold"/>
                <a:ea typeface="Lato Bold"/>
                <a:cs typeface="Lato Bold"/>
                <a:sym typeface="Lato Bold"/>
              </a:rPr>
              <a:t>DIRETRIZES</a:t>
            </a:r>
          </a:p>
        </p:txBody>
      </p:sp>
      <p:sp>
        <p:nvSpPr>
          <p:cNvPr name="TextBox 10" id="10"/>
          <p:cNvSpPr txBox="true"/>
          <p:nvPr/>
        </p:nvSpPr>
        <p:spPr>
          <a:xfrm rot="0">
            <a:off x="6581566" y="6169465"/>
            <a:ext cx="5124867" cy="5334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Vale Alimentação</a:t>
            </a:r>
          </a:p>
        </p:txBody>
      </p:sp>
      <p:sp>
        <p:nvSpPr>
          <p:cNvPr name="TextBox 11" id="11"/>
          <p:cNvSpPr txBox="true"/>
          <p:nvPr/>
        </p:nvSpPr>
        <p:spPr>
          <a:xfrm rot="0">
            <a:off x="12616149" y="6117077"/>
            <a:ext cx="4212684" cy="5334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Vale Transporte </a:t>
            </a:r>
          </a:p>
        </p:txBody>
      </p:sp>
      <p:sp>
        <p:nvSpPr>
          <p:cNvPr name="TextBox 12" id="12"/>
          <p:cNvSpPr txBox="true"/>
          <p:nvPr/>
        </p:nvSpPr>
        <p:spPr>
          <a:xfrm rot="0">
            <a:off x="7341828" y="7227194"/>
            <a:ext cx="3510826" cy="2133600"/>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R$300,00 Funcio</a:t>
            </a:r>
            <a:r>
              <a:rPr lang="en-US" sz="2499">
                <a:solidFill>
                  <a:srgbClr val="025374"/>
                </a:solidFill>
                <a:latin typeface="Open Sans"/>
                <a:ea typeface="Open Sans"/>
                <a:cs typeface="Open Sans"/>
                <a:sym typeface="Open Sans"/>
              </a:rPr>
              <a:t>nário jornada integra</a:t>
            </a:r>
            <a:r>
              <a:rPr lang="en-US" sz="2499">
                <a:solidFill>
                  <a:srgbClr val="025374"/>
                </a:solidFill>
                <a:latin typeface="Open Sans"/>
                <a:ea typeface="Open Sans"/>
                <a:cs typeface="Open Sans"/>
                <a:sym typeface="Open Sans"/>
              </a:rPr>
              <a:t>l</a:t>
            </a:r>
          </a:p>
          <a:p>
            <a:pPr algn="ctr">
              <a:lnSpc>
                <a:spcPts val="3449"/>
              </a:lnSpc>
            </a:pPr>
            <a:r>
              <a:rPr lang="en-US" sz="2499">
                <a:solidFill>
                  <a:srgbClr val="025374"/>
                </a:solidFill>
                <a:latin typeface="Open Sans"/>
                <a:ea typeface="Open Sans"/>
                <a:cs typeface="Open Sans"/>
                <a:sym typeface="Open Sans"/>
              </a:rPr>
              <a:t>R$150,00 estagiário. Pagos no </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i</a:t>
            </a:r>
            <a:r>
              <a:rPr lang="en-US" sz="2499">
                <a:solidFill>
                  <a:srgbClr val="025374"/>
                </a:solidFill>
                <a:latin typeface="Open Sans"/>
                <a:ea typeface="Open Sans"/>
                <a:cs typeface="Open Sans"/>
                <a:sym typeface="Open Sans"/>
              </a:rPr>
              <a:t>a 1º</a:t>
            </a:r>
            <a:r>
              <a:rPr lang="en-US" sz="2499">
                <a:solidFill>
                  <a:srgbClr val="025374"/>
                </a:solidFill>
                <a:latin typeface="Open Sans"/>
                <a:ea typeface="Open Sans"/>
                <a:cs typeface="Open Sans"/>
                <a:sym typeface="Open Sans"/>
              </a:rPr>
              <a:t> d</a:t>
            </a:r>
            <a:r>
              <a:rPr lang="en-US" sz="2499">
                <a:solidFill>
                  <a:srgbClr val="025374"/>
                </a:solidFill>
                <a:latin typeface="Open Sans"/>
                <a:ea typeface="Open Sans"/>
                <a:cs typeface="Open Sans"/>
                <a:sym typeface="Open Sans"/>
              </a:rPr>
              <a:t>e</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ca</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mê</a:t>
            </a:r>
            <a:r>
              <a:rPr lang="en-US" sz="2499">
                <a:solidFill>
                  <a:srgbClr val="025374"/>
                </a:solidFill>
                <a:latin typeface="Open Sans"/>
                <a:ea typeface="Open Sans"/>
                <a:cs typeface="Open Sans"/>
                <a:sym typeface="Open Sans"/>
              </a:rPr>
              <a:t>s.</a:t>
            </a:r>
          </a:p>
        </p:txBody>
      </p:sp>
      <p:sp>
        <p:nvSpPr>
          <p:cNvPr name="TextBox 13" id="13"/>
          <p:cNvSpPr txBox="true"/>
          <p:nvPr/>
        </p:nvSpPr>
        <p:spPr>
          <a:xfrm rot="0">
            <a:off x="12967078" y="7227194"/>
            <a:ext cx="3510826" cy="1276350"/>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Até 03 vt’s diár</a:t>
            </a:r>
            <a:r>
              <a:rPr lang="en-US" sz="2499">
                <a:solidFill>
                  <a:srgbClr val="025374"/>
                </a:solidFill>
                <a:latin typeface="Open Sans"/>
                <a:ea typeface="Open Sans"/>
                <a:cs typeface="Open Sans"/>
                <a:sym typeface="Open Sans"/>
              </a:rPr>
              <a:t>i</a:t>
            </a:r>
            <a:r>
              <a:rPr lang="en-US" sz="2499">
                <a:solidFill>
                  <a:srgbClr val="025374"/>
                </a:solidFill>
                <a:latin typeface="Open Sans"/>
                <a:ea typeface="Open Sans"/>
                <a:cs typeface="Open Sans"/>
                <a:sym typeface="Open Sans"/>
              </a:rPr>
              <a:t>os, pagos </a:t>
            </a:r>
            <a:r>
              <a:rPr lang="en-US" sz="2499">
                <a:solidFill>
                  <a:srgbClr val="025374"/>
                </a:solidFill>
                <a:latin typeface="Open Sans"/>
                <a:ea typeface="Open Sans"/>
                <a:cs typeface="Open Sans"/>
                <a:sym typeface="Open Sans"/>
              </a:rPr>
              <a:t>no dia 1º de cada mês.</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20242" y="2962819"/>
            <a:ext cx="4573679" cy="6563150"/>
            <a:chOff x="0" y="0"/>
            <a:chExt cx="6098238" cy="8750867"/>
          </a:xfrm>
        </p:grpSpPr>
        <p:sp>
          <p:nvSpPr>
            <p:cNvPr name="Freeform 3" id="3"/>
            <p:cNvSpPr/>
            <p:nvPr/>
          </p:nvSpPr>
          <p:spPr>
            <a:xfrm flipH="false" flipV="false" rot="0">
              <a:off x="0" y="0"/>
              <a:ext cx="6098159" cy="8750808"/>
            </a:xfrm>
            <a:custGeom>
              <a:avLst/>
              <a:gdLst/>
              <a:ahLst/>
              <a:cxnLst/>
              <a:rect r="r" b="b" t="t" l="l"/>
              <a:pathLst>
                <a:path h="8750808" w="6098159">
                  <a:moveTo>
                    <a:pt x="0" y="323342"/>
                  </a:moveTo>
                  <a:cubicBezTo>
                    <a:pt x="0" y="144780"/>
                    <a:pt x="144780" y="0"/>
                    <a:pt x="323342" y="0"/>
                  </a:cubicBezTo>
                  <a:lnTo>
                    <a:pt x="5774817" y="0"/>
                  </a:lnTo>
                  <a:cubicBezTo>
                    <a:pt x="5953379" y="0"/>
                    <a:pt x="6098159" y="144780"/>
                    <a:pt x="6098159" y="323342"/>
                  </a:cubicBezTo>
                  <a:lnTo>
                    <a:pt x="6098159" y="8427466"/>
                  </a:lnTo>
                  <a:cubicBezTo>
                    <a:pt x="6098159" y="8606028"/>
                    <a:pt x="5953379" y="8750808"/>
                    <a:pt x="5774817" y="8750808"/>
                  </a:cubicBezTo>
                  <a:lnTo>
                    <a:pt x="323342" y="8750808"/>
                  </a:lnTo>
                  <a:cubicBezTo>
                    <a:pt x="144780" y="8750808"/>
                    <a:pt x="0" y="8606028"/>
                    <a:pt x="0" y="8427466"/>
                  </a:cubicBezTo>
                  <a:close/>
                </a:path>
              </a:pathLst>
            </a:custGeom>
            <a:solidFill>
              <a:srgbClr val="FFFFFF"/>
            </a:solidFill>
          </p:spPr>
        </p:sp>
      </p:grpSp>
      <p:grpSp>
        <p:nvGrpSpPr>
          <p:cNvPr name="Group 4" id="4"/>
          <p:cNvGrpSpPr/>
          <p:nvPr/>
        </p:nvGrpSpPr>
        <p:grpSpPr>
          <a:xfrm rot="0">
            <a:off x="11874074" y="2993408"/>
            <a:ext cx="4573679" cy="6563150"/>
            <a:chOff x="0" y="0"/>
            <a:chExt cx="6098238" cy="8750867"/>
          </a:xfrm>
        </p:grpSpPr>
        <p:sp>
          <p:nvSpPr>
            <p:cNvPr name="Freeform 5" id="5"/>
            <p:cNvSpPr/>
            <p:nvPr/>
          </p:nvSpPr>
          <p:spPr>
            <a:xfrm flipH="false" flipV="false" rot="0">
              <a:off x="0" y="0"/>
              <a:ext cx="6098159" cy="8750808"/>
            </a:xfrm>
            <a:custGeom>
              <a:avLst/>
              <a:gdLst/>
              <a:ahLst/>
              <a:cxnLst/>
              <a:rect r="r" b="b" t="t" l="l"/>
              <a:pathLst>
                <a:path h="8750808" w="6098159">
                  <a:moveTo>
                    <a:pt x="0" y="323342"/>
                  </a:moveTo>
                  <a:cubicBezTo>
                    <a:pt x="0" y="144780"/>
                    <a:pt x="144780" y="0"/>
                    <a:pt x="323342" y="0"/>
                  </a:cubicBezTo>
                  <a:lnTo>
                    <a:pt x="5774817" y="0"/>
                  </a:lnTo>
                  <a:cubicBezTo>
                    <a:pt x="5953379" y="0"/>
                    <a:pt x="6098159" y="144780"/>
                    <a:pt x="6098159" y="323342"/>
                  </a:cubicBezTo>
                  <a:lnTo>
                    <a:pt x="6098159" y="8427466"/>
                  </a:lnTo>
                  <a:cubicBezTo>
                    <a:pt x="6098159" y="8606028"/>
                    <a:pt x="5953379" y="8750808"/>
                    <a:pt x="5774817" y="8750808"/>
                  </a:cubicBezTo>
                  <a:lnTo>
                    <a:pt x="323342" y="8750808"/>
                  </a:lnTo>
                  <a:cubicBezTo>
                    <a:pt x="144780" y="8750808"/>
                    <a:pt x="0" y="8606028"/>
                    <a:pt x="0" y="8427466"/>
                  </a:cubicBezTo>
                  <a:close/>
                </a:path>
              </a:pathLst>
            </a:custGeom>
            <a:solidFill>
              <a:srgbClr val="FFFFFF"/>
            </a:solidFill>
          </p:spPr>
        </p:sp>
      </p:grpSp>
      <p:sp>
        <p:nvSpPr>
          <p:cNvPr name="Freeform 6" id="6"/>
          <p:cNvSpPr/>
          <p:nvPr/>
        </p:nvSpPr>
        <p:spPr>
          <a:xfrm flipH="false" flipV="false" rot="0">
            <a:off x="13368392" y="3777286"/>
            <a:ext cx="2167241" cy="1773198"/>
          </a:xfrm>
          <a:custGeom>
            <a:avLst/>
            <a:gdLst/>
            <a:ahLst/>
            <a:cxnLst/>
            <a:rect r="r" b="b" t="t" l="l"/>
            <a:pathLst>
              <a:path h="1773198" w="2167241">
                <a:moveTo>
                  <a:pt x="0" y="0"/>
                </a:moveTo>
                <a:lnTo>
                  <a:pt x="2167241" y="0"/>
                </a:lnTo>
                <a:lnTo>
                  <a:pt x="2167241" y="1773197"/>
                </a:lnTo>
                <a:lnTo>
                  <a:pt x="0" y="17731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788138" y="3767625"/>
            <a:ext cx="1782858" cy="1782858"/>
          </a:xfrm>
          <a:custGeom>
            <a:avLst/>
            <a:gdLst/>
            <a:ahLst/>
            <a:cxnLst/>
            <a:rect r="r" b="b" t="t" l="l"/>
            <a:pathLst>
              <a:path h="1782858" w="1782858">
                <a:moveTo>
                  <a:pt x="0" y="0"/>
                </a:moveTo>
                <a:lnTo>
                  <a:pt x="1782858" y="0"/>
                </a:lnTo>
                <a:lnTo>
                  <a:pt x="1782858" y="1782858"/>
                </a:lnTo>
                <a:lnTo>
                  <a:pt x="0" y="17828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8193520" y="3672607"/>
            <a:ext cx="1899081" cy="1847288"/>
          </a:xfrm>
          <a:custGeom>
            <a:avLst/>
            <a:gdLst/>
            <a:ahLst/>
            <a:cxnLst/>
            <a:rect r="r" b="b" t="t" l="l"/>
            <a:pathLst>
              <a:path h="1847288" w="1899081">
                <a:moveTo>
                  <a:pt x="0" y="0"/>
                </a:moveTo>
                <a:lnTo>
                  <a:pt x="1899080" y="0"/>
                </a:lnTo>
                <a:lnTo>
                  <a:pt x="1899080" y="1847288"/>
                </a:lnTo>
                <a:lnTo>
                  <a:pt x="0" y="18472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902512" y="5977695"/>
            <a:ext cx="3386298" cy="5334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Pagamentos</a:t>
            </a:r>
          </a:p>
        </p:txBody>
      </p:sp>
      <p:sp>
        <p:nvSpPr>
          <p:cNvPr name="TextBox 10" id="10"/>
          <p:cNvSpPr txBox="true"/>
          <p:nvPr/>
        </p:nvSpPr>
        <p:spPr>
          <a:xfrm rot="0">
            <a:off x="1840248" y="6856317"/>
            <a:ext cx="3510826" cy="847725"/>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M</a:t>
            </a:r>
            <a:r>
              <a:rPr lang="en-US" sz="2499">
                <a:solidFill>
                  <a:srgbClr val="025374"/>
                </a:solidFill>
                <a:latin typeface="Open Sans"/>
                <a:ea typeface="Open Sans"/>
                <a:cs typeface="Open Sans"/>
                <a:sym typeface="Open Sans"/>
              </a:rPr>
              <a:t>ensa</a:t>
            </a:r>
            <a:r>
              <a:rPr lang="en-US" sz="2499">
                <a:solidFill>
                  <a:srgbClr val="025374"/>
                </a:solidFill>
                <a:latin typeface="Open Sans"/>
                <a:ea typeface="Open Sans"/>
                <a:cs typeface="Open Sans"/>
                <a:sym typeface="Open Sans"/>
              </a:rPr>
              <a:t>l at</a:t>
            </a:r>
            <a:r>
              <a:rPr lang="en-US" sz="2499">
                <a:solidFill>
                  <a:srgbClr val="025374"/>
                </a:solidFill>
                <a:latin typeface="Open Sans"/>
                <a:ea typeface="Open Sans"/>
                <a:cs typeface="Open Sans"/>
                <a:sym typeface="Open Sans"/>
              </a:rPr>
              <a:t>é</a:t>
            </a:r>
            <a:r>
              <a:rPr lang="en-US" sz="2499">
                <a:solidFill>
                  <a:srgbClr val="025374"/>
                </a:solidFill>
                <a:latin typeface="Open Sans"/>
                <a:ea typeface="Open Sans"/>
                <a:cs typeface="Open Sans"/>
                <a:sym typeface="Open Sans"/>
              </a:rPr>
              <a:t> o </a:t>
            </a:r>
            <a:r>
              <a:rPr lang="en-US" sz="2499">
                <a:solidFill>
                  <a:srgbClr val="025374"/>
                </a:solidFill>
                <a:latin typeface="Open Sans"/>
                <a:ea typeface="Open Sans"/>
                <a:cs typeface="Open Sans"/>
                <a:sym typeface="Open Sans"/>
              </a:rPr>
              <a:t>5º</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i</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d</a:t>
            </a:r>
            <a:r>
              <a:rPr lang="en-US" sz="2499">
                <a:solidFill>
                  <a:srgbClr val="025374"/>
                </a:solidFill>
                <a:latin typeface="Open Sans"/>
                <a:ea typeface="Open Sans"/>
                <a:cs typeface="Open Sans"/>
                <a:sym typeface="Open Sans"/>
              </a:rPr>
              <a:t>e</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ca</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mê</a:t>
            </a:r>
            <a:r>
              <a:rPr lang="en-US" sz="2499">
                <a:solidFill>
                  <a:srgbClr val="025374"/>
                </a:solidFill>
                <a:latin typeface="Open Sans"/>
                <a:ea typeface="Open Sans"/>
                <a:cs typeface="Open Sans"/>
                <a:sym typeface="Open Sans"/>
              </a:rPr>
              <a:t>s.</a:t>
            </a:r>
          </a:p>
        </p:txBody>
      </p:sp>
      <p:sp>
        <p:nvSpPr>
          <p:cNvPr name="TextBox 11" id="11"/>
          <p:cNvSpPr txBox="true"/>
          <p:nvPr/>
        </p:nvSpPr>
        <p:spPr>
          <a:xfrm rot="0">
            <a:off x="6377228" y="742493"/>
            <a:ext cx="5533545" cy="1649047"/>
          </a:xfrm>
          <a:prstGeom prst="rect">
            <a:avLst/>
          </a:prstGeom>
        </p:spPr>
        <p:txBody>
          <a:bodyPr anchor="t" rtlCol="false" tIns="0" lIns="0" bIns="0" rIns="0">
            <a:spAutoFit/>
          </a:bodyPr>
          <a:lstStyle/>
          <a:p>
            <a:pPr algn="ctr">
              <a:lnSpc>
                <a:spcPts val="6338"/>
              </a:lnSpc>
            </a:pPr>
            <a:r>
              <a:rPr lang="en-US" sz="6602">
                <a:solidFill>
                  <a:srgbClr val="199D6A"/>
                </a:solidFill>
                <a:latin typeface="Lato"/>
                <a:ea typeface="Lato"/>
                <a:cs typeface="Lato"/>
                <a:sym typeface="Lato"/>
              </a:rPr>
              <a:t>NOSSAS</a:t>
            </a:r>
          </a:p>
          <a:p>
            <a:pPr algn="ctr">
              <a:lnSpc>
                <a:spcPts val="6338"/>
              </a:lnSpc>
            </a:pPr>
            <a:r>
              <a:rPr lang="en-US" b="true" sz="6602">
                <a:solidFill>
                  <a:srgbClr val="025374"/>
                </a:solidFill>
                <a:latin typeface="Lato Bold"/>
                <a:ea typeface="Lato Bold"/>
                <a:cs typeface="Lato Bold"/>
                <a:sym typeface="Lato Bold"/>
              </a:rPr>
              <a:t>DIRETRIZES</a:t>
            </a:r>
          </a:p>
        </p:txBody>
      </p:sp>
      <p:sp>
        <p:nvSpPr>
          <p:cNvPr name="TextBox 12" id="12"/>
          <p:cNvSpPr txBox="true"/>
          <p:nvPr/>
        </p:nvSpPr>
        <p:spPr>
          <a:xfrm rot="0">
            <a:off x="6642891" y="5947106"/>
            <a:ext cx="5124867" cy="10668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Bonificações </a:t>
            </a:r>
          </a:p>
          <a:p>
            <a:pPr algn="ctr">
              <a:lnSpc>
                <a:spcPts val="4200"/>
              </a:lnSpc>
            </a:pPr>
          </a:p>
        </p:txBody>
      </p:sp>
      <p:sp>
        <p:nvSpPr>
          <p:cNvPr name="TextBox 13" id="13"/>
          <p:cNvSpPr txBox="true"/>
          <p:nvPr/>
        </p:nvSpPr>
        <p:spPr>
          <a:xfrm rot="0">
            <a:off x="12758864" y="5977695"/>
            <a:ext cx="3386298" cy="533400"/>
          </a:xfrm>
          <a:prstGeom prst="rect">
            <a:avLst/>
          </a:prstGeom>
        </p:spPr>
        <p:txBody>
          <a:bodyPr anchor="t" rtlCol="false" tIns="0" lIns="0" bIns="0" rIns="0">
            <a:spAutoFit/>
          </a:bodyPr>
          <a:lstStyle/>
          <a:p>
            <a:pPr algn="ctr">
              <a:lnSpc>
                <a:spcPts val="4200"/>
              </a:lnSpc>
            </a:pPr>
            <a:r>
              <a:rPr lang="en-US" b="true" sz="3500">
                <a:solidFill>
                  <a:srgbClr val="199D6A"/>
                </a:solidFill>
                <a:latin typeface="Open Sans Bold"/>
                <a:ea typeface="Open Sans Bold"/>
                <a:cs typeface="Open Sans Bold"/>
                <a:sym typeface="Open Sans Bold"/>
              </a:rPr>
              <a:t>Contratação</a:t>
            </a:r>
          </a:p>
        </p:txBody>
      </p:sp>
      <p:sp>
        <p:nvSpPr>
          <p:cNvPr name="TextBox 14" id="14"/>
          <p:cNvSpPr txBox="true"/>
          <p:nvPr/>
        </p:nvSpPr>
        <p:spPr>
          <a:xfrm rot="0">
            <a:off x="7387647" y="6861506"/>
            <a:ext cx="3510826" cy="847725"/>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M</a:t>
            </a:r>
            <a:r>
              <a:rPr lang="en-US" sz="2499">
                <a:solidFill>
                  <a:srgbClr val="025374"/>
                </a:solidFill>
                <a:latin typeface="Open Sans"/>
                <a:ea typeface="Open Sans"/>
                <a:cs typeface="Open Sans"/>
                <a:sym typeface="Open Sans"/>
              </a:rPr>
              <a:t>ensa</a:t>
            </a:r>
            <a:r>
              <a:rPr lang="en-US" sz="2499">
                <a:solidFill>
                  <a:srgbClr val="025374"/>
                </a:solidFill>
                <a:latin typeface="Open Sans"/>
                <a:ea typeface="Open Sans"/>
                <a:cs typeface="Open Sans"/>
                <a:sym typeface="Open Sans"/>
              </a:rPr>
              <a:t>l at</a:t>
            </a:r>
            <a:r>
              <a:rPr lang="en-US" sz="2499">
                <a:solidFill>
                  <a:srgbClr val="025374"/>
                </a:solidFill>
                <a:latin typeface="Open Sans"/>
                <a:ea typeface="Open Sans"/>
                <a:cs typeface="Open Sans"/>
                <a:sym typeface="Open Sans"/>
              </a:rPr>
              <a:t>é</a:t>
            </a:r>
            <a:r>
              <a:rPr lang="en-US" sz="2499">
                <a:solidFill>
                  <a:srgbClr val="025374"/>
                </a:solidFill>
                <a:latin typeface="Open Sans"/>
                <a:ea typeface="Open Sans"/>
                <a:cs typeface="Open Sans"/>
                <a:sym typeface="Open Sans"/>
              </a:rPr>
              <a:t> o 10</a:t>
            </a:r>
            <a:r>
              <a:rPr lang="en-US" sz="2499">
                <a:solidFill>
                  <a:srgbClr val="025374"/>
                </a:solidFill>
                <a:latin typeface="Open Sans"/>
                <a:ea typeface="Open Sans"/>
                <a:cs typeface="Open Sans"/>
                <a:sym typeface="Open Sans"/>
              </a:rPr>
              <a:t>º</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i</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d</a:t>
            </a:r>
            <a:r>
              <a:rPr lang="en-US" sz="2499">
                <a:solidFill>
                  <a:srgbClr val="025374"/>
                </a:solidFill>
                <a:latin typeface="Open Sans"/>
                <a:ea typeface="Open Sans"/>
                <a:cs typeface="Open Sans"/>
                <a:sym typeface="Open Sans"/>
              </a:rPr>
              <a:t>e</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ca</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mê</a:t>
            </a:r>
            <a:r>
              <a:rPr lang="en-US" sz="2499">
                <a:solidFill>
                  <a:srgbClr val="025374"/>
                </a:solidFill>
                <a:latin typeface="Open Sans"/>
                <a:ea typeface="Open Sans"/>
                <a:cs typeface="Open Sans"/>
                <a:sym typeface="Open Sans"/>
              </a:rPr>
              <a:t>s.</a:t>
            </a:r>
          </a:p>
        </p:txBody>
      </p:sp>
      <p:sp>
        <p:nvSpPr>
          <p:cNvPr name="TextBox 15" id="15"/>
          <p:cNvSpPr txBox="true"/>
          <p:nvPr/>
        </p:nvSpPr>
        <p:spPr>
          <a:xfrm rot="0">
            <a:off x="12696599" y="6827742"/>
            <a:ext cx="3510826" cy="1704975"/>
          </a:xfrm>
          <a:prstGeom prst="rect">
            <a:avLst/>
          </a:prstGeom>
        </p:spPr>
        <p:txBody>
          <a:bodyPr anchor="t" rtlCol="false" tIns="0" lIns="0" bIns="0" rIns="0">
            <a:spAutoFit/>
          </a:bodyPr>
          <a:lstStyle/>
          <a:p>
            <a:pPr algn="ctr">
              <a:lnSpc>
                <a:spcPts val="3449"/>
              </a:lnSpc>
            </a:pPr>
            <a:r>
              <a:rPr lang="en-US" sz="2499">
                <a:solidFill>
                  <a:srgbClr val="025374"/>
                </a:solidFill>
                <a:latin typeface="Open Sans"/>
                <a:ea typeface="Open Sans"/>
                <a:cs typeface="Open Sans"/>
                <a:sym typeface="Open Sans"/>
              </a:rPr>
              <a:t>R</a:t>
            </a:r>
            <a:r>
              <a:rPr lang="en-US" sz="2499">
                <a:solidFill>
                  <a:srgbClr val="025374"/>
                </a:solidFill>
                <a:latin typeface="Open Sans"/>
                <a:ea typeface="Open Sans"/>
                <a:cs typeface="Open Sans"/>
                <a:sym typeface="Open Sans"/>
              </a:rPr>
              <a:t>egime</a:t>
            </a:r>
            <a:r>
              <a:rPr lang="en-US" sz="2499">
                <a:solidFill>
                  <a:srgbClr val="025374"/>
                </a:solidFill>
                <a:latin typeface="Open Sans"/>
                <a:ea typeface="Open Sans"/>
                <a:cs typeface="Open Sans"/>
                <a:sym typeface="Open Sans"/>
              </a:rPr>
              <a:t> CLT – 1</a:t>
            </a:r>
            <a:r>
              <a:rPr lang="en-US" sz="2499">
                <a:solidFill>
                  <a:srgbClr val="025374"/>
                </a:solidFill>
                <a:latin typeface="Open Sans"/>
                <a:ea typeface="Open Sans"/>
                <a:cs typeface="Open Sans"/>
                <a:sym typeface="Open Sans"/>
              </a:rPr>
              <a:t>º</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i</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útil d</a:t>
            </a:r>
            <a:r>
              <a:rPr lang="en-US" sz="2499">
                <a:solidFill>
                  <a:srgbClr val="025374"/>
                </a:solidFill>
                <a:latin typeface="Open Sans"/>
                <a:ea typeface="Open Sans"/>
                <a:cs typeface="Open Sans"/>
                <a:sym typeface="Open Sans"/>
              </a:rPr>
              <a:t>e</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ca</a:t>
            </a:r>
            <a:r>
              <a:rPr lang="en-US" sz="2499">
                <a:solidFill>
                  <a:srgbClr val="025374"/>
                </a:solidFill>
                <a:latin typeface="Open Sans"/>
                <a:ea typeface="Open Sans"/>
                <a:cs typeface="Open Sans"/>
                <a:sym typeface="Open Sans"/>
              </a:rPr>
              <a:t>d</a:t>
            </a:r>
            <a:r>
              <a:rPr lang="en-US" sz="2499">
                <a:solidFill>
                  <a:srgbClr val="025374"/>
                </a:solidFill>
                <a:latin typeface="Open Sans"/>
                <a:ea typeface="Open Sans"/>
                <a:cs typeface="Open Sans"/>
                <a:sym typeface="Open Sans"/>
              </a:rPr>
              <a:t>a</a:t>
            </a:r>
            <a:r>
              <a:rPr lang="en-US" sz="2499">
                <a:solidFill>
                  <a:srgbClr val="025374"/>
                </a:solidFill>
                <a:latin typeface="Open Sans"/>
                <a:ea typeface="Open Sans"/>
                <a:cs typeface="Open Sans"/>
                <a:sym typeface="Open Sans"/>
              </a:rPr>
              <a:t> </a:t>
            </a:r>
            <a:r>
              <a:rPr lang="en-US" sz="2499">
                <a:solidFill>
                  <a:srgbClr val="025374"/>
                </a:solidFill>
                <a:latin typeface="Open Sans"/>
                <a:ea typeface="Open Sans"/>
                <a:cs typeface="Open Sans"/>
                <a:sym typeface="Open Sans"/>
              </a:rPr>
              <a:t>mê</a:t>
            </a:r>
            <a:r>
              <a:rPr lang="en-US" sz="2499">
                <a:solidFill>
                  <a:srgbClr val="025374"/>
                </a:solidFill>
                <a:latin typeface="Open Sans"/>
                <a:ea typeface="Open Sans"/>
                <a:cs typeface="Open Sans"/>
                <a:sym typeface="Open Sans"/>
              </a:rPr>
              <a:t>s (ou de acordo com a urgência da reposição da vaga).</a:t>
            </a:r>
          </a:p>
        </p:txBody>
      </p:sp>
    </p:spTree>
  </p:cSld>
  <p:clrMapOvr>
    <a:masterClrMapping/>
  </p:clrMapOvr>
  <p:transition spd="fast">
    <p:fade/>
  </p:transition>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378727" y="-277229"/>
            <a:ext cx="7621316" cy="11012656"/>
            <a:chOff x="0" y="0"/>
            <a:chExt cx="8798759" cy="12714038"/>
          </a:xfrm>
        </p:grpSpPr>
        <p:sp>
          <p:nvSpPr>
            <p:cNvPr name="Freeform 3" id="3"/>
            <p:cNvSpPr/>
            <p:nvPr/>
          </p:nvSpPr>
          <p:spPr>
            <a:xfrm flipH="false" flipV="false" rot="0">
              <a:off x="0" y="0"/>
              <a:ext cx="8798814" cy="12714097"/>
            </a:xfrm>
            <a:custGeom>
              <a:avLst/>
              <a:gdLst/>
              <a:ahLst/>
              <a:cxnLst/>
              <a:rect r="r" b="b" t="t" l="l"/>
              <a:pathLst>
                <a:path h="12714097" w="8798814">
                  <a:moveTo>
                    <a:pt x="0" y="0"/>
                  </a:moveTo>
                  <a:lnTo>
                    <a:pt x="8798814" y="0"/>
                  </a:lnTo>
                  <a:lnTo>
                    <a:pt x="8798814" y="12714097"/>
                  </a:lnTo>
                  <a:lnTo>
                    <a:pt x="0" y="12714097"/>
                  </a:lnTo>
                  <a:close/>
                </a:path>
              </a:pathLst>
            </a:custGeom>
            <a:solidFill>
              <a:srgbClr val="0D5578"/>
            </a:solidFill>
          </p:spPr>
        </p:sp>
      </p:grpSp>
      <p:sp>
        <p:nvSpPr>
          <p:cNvPr name="TextBox 4" id="4"/>
          <p:cNvSpPr txBox="true"/>
          <p:nvPr/>
        </p:nvSpPr>
        <p:spPr>
          <a:xfrm rot="0">
            <a:off x="758473" y="3350671"/>
            <a:ext cx="5533545" cy="619125"/>
          </a:xfrm>
          <a:prstGeom prst="rect">
            <a:avLst/>
          </a:prstGeom>
        </p:spPr>
        <p:txBody>
          <a:bodyPr anchor="t" rtlCol="false" tIns="0" lIns="0" bIns="0" rIns="0">
            <a:spAutoFit/>
          </a:bodyPr>
          <a:lstStyle/>
          <a:p>
            <a:pPr algn="l">
              <a:lnSpc>
                <a:spcPts val="4801"/>
              </a:lnSpc>
            </a:pPr>
            <a:r>
              <a:rPr lang="en-US" sz="4001">
                <a:solidFill>
                  <a:srgbClr val="F2F2F2"/>
                </a:solidFill>
                <a:latin typeface="Lato"/>
                <a:ea typeface="Lato"/>
                <a:cs typeface="Lato"/>
                <a:sym typeface="Lato"/>
              </a:rPr>
              <a:t>Faltas Justific</a:t>
            </a:r>
            <a:r>
              <a:rPr lang="en-US" sz="4001">
                <a:solidFill>
                  <a:srgbClr val="F2F2F2"/>
                </a:solidFill>
                <a:latin typeface="Lato"/>
                <a:ea typeface="Lato"/>
                <a:cs typeface="Lato"/>
                <a:sym typeface="Lato"/>
              </a:rPr>
              <a:t>adas</a:t>
            </a:r>
          </a:p>
        </p:txBody>
      </p:sp>
      <p:sp>
        <p:nvSpPr>
          <p:cNvPr name="TextBox 5" id="5"/>
          <p:cNvSpPr txBox="true"/>
          <p:nvPr/>
        </p:nvSpPr>
        <p:spPr>
          <a:xfrm rot="0">
            <a:off x="758473" y="4643607"/>
            <a:ext cx="4742074" cy="2084070"/>
          </a:xfrm>
          <a:prstGeom prst="rect">
            <a:avLst/>
          </a:prstGeom>
        </p:spPr>
        <p:txBody>
          <a:bodyPr anchor="t" rtlCol="false" tIns="0" lIns="0" bIns="0" rIns="0">
            <a:spAutoFit/>
          </a:bodyPr>
          <a:lstStyle/>
          <a:p>
            <a:pPr algn="l">
              <a:lnSpc>
                <a:spcPts val="4140"/>
              </a:lnSpc>
            </a:pPr>
            <a:r>
              <a:rPr lang="en-US" sz="3000" b="true">
                <a:solidFill>
                  <a:srgbClr val="199D6A"/>
                </a:solidFill>
                <a:latin typeface="Lato Bold"/>
                <a:ea typeface="Lato Bold"/>
                <a:cs typeface="Lato Bold"/>
                <a:sym typeface="Lato Bold"/>
              </a:rPr>
              <a:t>M</a:t>
            </a:r>
            <a:r>
              <a:rPr lang="en-US" sz="3000" b="true">
                <a:solidFill>
                  <a:srgbClr val="199D6A"/>
                </a:solidFill>
                <a:latin typeface="Lato Bold"/>
                <a:ea typeface="Lato Bold"/>
                <a:cs typeface="Lato Bold"/>
                <a:sym typeface="Lato Bold"/>
              </a:rPr>
              <a:t>orte familiares: (pai, mãe, irmão(a), filho(a), avó ou avô, cônjuge): </a:t>
            </a:r>
          </a:p>
          <a:p>
            <a:pPr algn="l">
              <a:lnSpc>
                <a:spcPts val="4140"/>
              </a:lnSpc>
            </a:pPr>
            <a:r>
              <a:rPr lang="en-US" sz="3000">
                <a:solidFill>
                  <a:srgbClr val="F2F2F2"/>
                </a:solidFill>
                <a:latin typeface="Lato"/>
                <a:ea typeface="Lato"/>
                <a:cs typeface="Lato"/>
                <a:sym typeface="Lato"/>
              </a:rPr>
              <a:t>02 dias consecutivos</a:t>
            </a:r>
          </a:p>
        </p:txBody>
      </p:sp>
      <p:sp>
        <p:nvSpPr>
          <p:cNvPr name="TextBox 6" id="6"/>
          <p:cNvSpPr txBox="true"/>
          <p:nvPr/>
        </p:nvSpPr>
        <p:spPr>
          <a:xfrm rot="0">
            <a:off x="9493531" y="971550"/>
            <a:ext cx="7202388" cy="1036320"/>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Alistame</a:t>
            </a:r>
            <a:r>
              <a:rPr lang="en-US" b="true" sz="3000">
                <a:solidFill>
                  <a:srgbClr val="0D5578"/>
                </a:solidFill>
                <a:latin typeface="Lato Bold"/>
                <a:ea typeface="Lato Bold"/>
                <a:cs typeface="Lato Bold"/>
                <a:sym typeface="Lato Bold"/>
              </a:rPr>
              <a:t>nto militar</a:t>
            </a:r>
          </a:p>
          <a:p>
            <a:pPr algn="l">
              <a:lnSpc>
                <a:spcPts val="4140"/>
              </a:lnSpc>
            </a:pPr>
            <a:r>
              <a:rPr lang="en-US" sz="3000">
                <a:solidFill>
                  <a:srgbClr val="545454"/>
                </a:solidFill>
                <a:latin typeface="Lato"/>
                <a:ea typeface="Lato"/>
                <a:cs typeface="Lato"/>
                <a:sym typeface="Lato"/>
              </a:rPr>
              <a:t>2 dias consecutivos</a:t>
            </a:r>
          </a:p>
        </p:txBody>
      </p:sp>
      <p:sp>
        <p:nvSpPr>
          <p:cNvPr name="TextBox 7" id="7"/>
          <p:cNvSpPr txBox="true"/>
          <p:nvPr/>
        </p:nvSpPr>
        <p:spPr>
          <a:xfrm rot="0">
            <a:off x="758473" y="6952841"/>
            <a:ext cx="4742074" cy="2084070"/>
          </a:xfrm>
          <a:prstGeom prst="rect">
            <a:avLst/>
          </a:prstGeom>
        </p:spPr>
        <p:txBody>
          <a:bodyPr anchor="t" rtlCol="false" tIns="0" lIns="0" bIns="0" rIns="0">
            <a:spAutoFit/>
          </a:bodyPr>
          <a:lstStyle/>
          <a:p>
            <a:pPr algn="l">
              <a:lnSpc>
                <a:spcPts val="4140"/>
              </a:lnSpc>
            </a:pPr>
            <a:r>
              <a:rPr lang="en-US" b="true" sz="3000">
                <a:solidFill>
                  <a:srgbClr val="199D6A"/>
                </a:solidFill>
                <a:latin typeface="Lato Bold"/>
                <a:ea typeface="Lato Bold"/>
                <a:cs typeface="Lato Bold"/>
                <a:sym typeface="Lato Bold"/>
              </a:rPr>
              <a:t>Ate</a:t>
            </a:r>
            <a:r>
              <a:rPr lang="en-US" b="true" sz="3000">
                <a:solidFill>
                  <a:srgbClr val="199D6A"/>
                </a:solidFill>
                <a:latin typeface="Lato Bold"/>
                <a:ea typeface="Lato Bold"/>
                <a:cs typeface="Lato Bold"/>
                <a:sym typeface="Lato Bold"/>
              </a:rPr>
              <a:t>stado médico</a:t>
            </a:r>
          </a:p>
          <a:p>
            <a:pPr algn="l">
              <a:lnSpc>
                <a:spcPts val="4140"/>
              </a:lnSpc>
            </a:pPr>
            <a:r>
              <a:rPr lang="en-US" sz="3000">
                <a:solidFill>
                  <a:srgbClr val="F2F2F2"/>
                </a:solidFill>
                <a:latin typeface="Lato"/>
                <a:ea typeface="Lato"/>
                <a:cs typeface="Lato"/>
                <a:sym typeface="Lato"/>
              </a:rPr>
              <a:t>Enviar à empresa via e-mail ou whatsApp até 24 horas da emissão</a:t>
            </a:r>
          </a:p>
        </p:txBody>
      </p:sp>
      <p:sp>
        <p:nvSpPr>
          <p:cNvPr name="TextBox 8" id="8"/>
          <p:cNvSpPr txBox="true"/>
          <p:nvPr/>
        </p:nvSpPr>
        <p:spPr>
          <a:xfrm rot="0">
            <a:off x="9493531" y="2628676"/>
            <a:ext cx="7202388" cy="1036320"/>
          </a:xfrm>
          <a:prstGeom prst="rect">
            <a:avLst/>
          </a:prstGeom>
        </p:spPr>
        <p:txBody>
          <a:bodyPr anchor="t" rtlCol="false" tIns="0" lIns="0" bIns="0" rIns="0">
            <a:spAutoFit/>
          </a:bodyPr>
          <a:lstStyle/>
          <a:p>
            <a:pPr algn="l">
              <a:lnSpc>
                <a:spcPts val="4140"/>
              </a:lnSpc>
            </a:pPr>
            <a:r>
              <a:rPr lang="en-US" sz="3000" b="true">
                <a:solidFill>
                  <a:srgbClr val="0D5578"/>
                </a:solidFill>
                <a:latin typeface="Lato Bold"/>
                <a:ea typeface="Lato Bold"/>
                <a:cs typeface="Lato Bold"/>
                <a:sym typeface="Lato Bold"/>
              </a:rPr>
              <a:t>Casamento</a:t>
            </a:r>
          </a:p>
          <a:p>
            <a:pPr algn="l">
              <a:lnSpc>
                <a:spcPts val="4140"/>
              </a:lnSpc>
            </a:pPr>
            <a:r>
              <a:rPr lang="en-US" sz="3000">
                <a:solidFill>
                  <a:srgbClr val="545454"/>
                </a:solidFill>
                <a:latin typeface="Lato"/>
                <a:ea typeface="Lato"/>
                <a:cs typeface="Lato"/>
                <a:sym typeface="Lato"/>
              </a:rPr>
              <a:t>3 dias consecutivos </a:t>
            </a:r>
          </a:p>
        </p:txBody>
      </p:sp>
      <p:sp>
        <p:nvSpPr>
          <p:cNvPr name="TextBox 9" id="9"/>
          <p:cNvSpPr txBox="true"/>
          <p:nvPr/>
        </p:nvSpPr>
        <p:spPr>
          <a:xfrm rot="0">
            <a:off x="758473" y="1339351"/>
            <a:ext cx="5533545"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FFFFFF"/>
                </a:solidFill>
                <a:latin typeface="Lato Bold"/>
                <a:ea typeface="Lato Bold"/>
                <a:cs typeface="Lato Bold"/>
                <a:sym typeface="Lato Bold"/>
              </a:rPr>
              <a:t>DIRETRIZES</a:t>
            </a:r>
          </a:p>
        </p:txBody>
      </p:sp>
      <p:sp>
        <p:nvSpPr>
          <p:cNvPr name="TextBox 10" id="10"/>
          <p:cNvSpPr txBox="true"/>
          <p:nvPr/>
        </p:nvSpPr>
        <p:spPr>
          <a:xfrm rot="0">
            <a:off x="9493531" y="4284121"/>
            <a:ext cx="7202388" cy="1560195"/>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Do</a:t>
            </a:r>
            <a:r>
              <a:rPr lang="en-US" b="true" sz="3000">
                <a:solidFill>
                  <a:srgbClr val="0D5578"/>
                </a:solidFill>
                <a:latin typeface="Lato Bold"/>
                <a:ea typeface="Lato Bold"/>
                <a:cs typeface="Lato Bold"/>
                <a:sym typeface="Lato Bold"/>
              </a:rPr>
              <a:t>ação de Sangue</a:t>
            </a:r>
          </a:p>
          <a:p>
            <a:pPr algn="l">
              <a:lnSpc>
                <a:spcPts val="4140"/>
              </a:lnSpc>
            </a:pPr>
            <a:r>
              <a:rPr lang="en-US" sz="3000">
                <a:solidFill>
                  <a:srgbClr val="545454"/>
                </a:solidFill>
                <a:latin typeface="Lato"/>
                <a:ea typeface="Lato"/>
                <a:cs typeface="Lato"/>
                <a:sym typeface="Lato"/>
              </a:rPr>
              <a:t>01 dia a cada 12 meses com apresentação do comprovante</a:t>
            </a:r>
          </a:p>
        </p:txBody>
      </p:sp>
      <p:sp>
        <p:nvSpPr>
          <p:cNvPr name="TextBox 11" id="11"/>
          <p:cNvSpPr txBox="true"/>
          <p:nvPr/>
        </p:nvSpPr>
        <p:spPr>
          <a:xfrm rot="0">
            <a:off x="9493531" y="6463441"/>
            <a:ext cx="7202388" cy="1036320"/>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L</a:t>
            </a:r>
            <a:r>
              <a:rPr lang="en-US" b="true" sz="3000">
                <a:solidFill>
                  <a:srgbClr val="0D5578"/>
                </a:solidFill>
                <a:latin typeface="Lato Bold"/>
                <a:ea typeface="Lato Bold"/>
                <a:cs typeface="Lato Bold"/>
                <a:sym typeface="Lato Bold"/>
              </a:rPr>
              <a:t>icença Maternidade</a:t>
            </a:r>
          </a:p>
          <a:p>
            <a:pPr algn="l">
              <a:lnSpc>
                <a:spcPts val="4140"/>
              </a:lnSpc>
            </a:pPr>
            <a:r>
              <a:rPr lang="en-US" sz="3000">
                <a:solidFill>
                  <a:srgbClr val="545454"/>
                </a:solidFill>
                <a:latin typeface="Lato"/>
                <a:ea typeface="Lato"/>
                <a:cs typeface="Lato"/>
                <a:sym typeface="Lato"/>
              </a:rPr>
              <a:t>04</a:t>
            </a:r>
            <a:r>
              <a:rPr lang="en-US" sz="3000">
                <a:solidFill>
                  <a:srgbClr val="545454"/>
                </a:solidFill>
                <a:latin typeface="Lato"/>
                <a:ea typeface="Lato"/>
                <a:cs typeface="Lato"/>
                <a:sym typeface="Lato"/>
              </a:rPr>
              <a:t> meses</a:t>
            </a:r>
          </a:p>
        </p:txBody>
      </p:sp>
      <p:sp>
        <p:nvSpPr>
          <p:cNvPr name="TextBox 12" id="12"/>
          <p:cNvSpPr txBox="true"/>
          <p:nvPr/>
        </p:nvSpPr>
        <p:spPr>
          <a:xfrm rot="0">
            <a:off x="9493531" y="8118886"/>
            <a:ext cx="7202388" cy="1036320"/>
          </a:xfrm>
          <a:prstGeom prst="rect">
            <a:avLst/>
          </a:prstGeom>
        </p:spPr>
        <p:txBody>
          <a:bodyPr anchor="t" rtlCol="false" tIns="0" lIns="0" bIns="0" rIns="0">
            <a:spAutoFit/>
          </a:bodyPr>
          <a:lstStyle/>
          <a:p>
            <a:pPr algn="l">
              <a:lnSpc>
                <a:spcPts val="4140"/>
              </a:lnSpc>
            </a:pPr>
            <a:r>
              <a:rPr lang="en-US" b="true" sz="3000">
                <a:solidFill>
                  <a:srgbClr val="0D5578"/>
                </a:solidFill>
                <a:latin typeface="Lato Bold"/>
                <a:ea typeface="Lato Bold"/>
                <a:cs typeface="Lato Bold"/>
                <a:sym typeface="Lato Bold"/>
              </a:rPr>
              <a:t>L</a:t>
            </a:r>
            <a:r>
              <a:rPr lang="en-US" b="true" sz="3000">
                <a:solidFill>
                  <a:srgbClr val="0D5578"/>
                </a:solidFill>
                <a:latin typeface="Lato Bold"/>
                <a:ea typeface="Lato Bold"/>
                <a:cs typeface="Lato Bold"/>
                <a:sym typeface="Lato Bold"/>
              </a:rPr>
              <a:t>icença Paternidade</a:t>
            </a:r>
          </a:p>
          <a:p>
            <a:pPr algn="l">
              <a:lnSpc>
                <a:spcPts val="4140"/>
              </a:lnSpc>
            </a:pPr>
            <a:r>
              <a:rPr lang="en-US" sz="3000">
                <a:solidFill>
                  <a:srgbClr val="545454"/>
                </a:solidFill>
                <a:latin typeface="Lato"/>
                <a:ea typeface="Lato"/>
                <a:cs typeface="Lato"/>
                <a:sym typeface="Lato"/>
              </a:rPr>
              <a:t>05</a:t>
            </a:r>
            <a:r>
              <a:rPr lang="en-US" sz="3000">
                <a:solidFill>
                  <a:srgbClr val="545454"/>
                </a:solidFill>
                <a:latin typeface="Lato"/>
                <a:ea typeface="Lato"/>
                <a:cs typeface="Lato"/>
                <a:sym typeface="Lato"/>
              </a:rPr>
              <a:t> dias consecutivos </a:t>
            </a:r>
          </a:p>
        </p:txBody>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29842"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#1</a:t>
            </a:r>
          </a:p>
        </p:txBody>
      </p:sp>
      <p:sp>
        <p:nvSpPr>
          <p:cNvPr name="TextBox 3" id="3"/>
          <p:cNvSpPr txBox="true"/>
          <p:nvPr/>
        </p:nvSpPr>
        <p:spPr>
          <a:xfrm rot="0">
            <a:off x="805072" y="5046938"/>
            <a:ext cx="3510826" cy="3033903"/>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Horá</a:t>
            </a:r>
            <a:r>
              <a:rPr lang="en-US" b="true" sz="3000">
                <a:solidFill>
                  <a:srgbClr val="025374"/>
                </a:solidFill>
                <a:latin typeface="Lato Bold"/>
                <a:ea typeface="Lato Bold"/>
                <a:cs typeface="Lato Bold"/>
                <a:sym typeface="Lato Bold"/>
              </a:rPr>
              <a:t>rio de Trabalho </a:t>
            </a:r>
          </a:p>
          <a:p>
            <a:pPr algn="l">
              <a:lnSpc>
                <a:spcPts val="3311"/>
              </a:lnSpc>
            </a:pPr>
            <a:r>
              <a:rPr lang="en-US" sz="2400">
                <a:solidFill>
                  <a:srgbClr val="545454"/>
                </a:solidFill>
                <a:latin typeface="Lato"/>
                <a:ea typeface="Lato"/>
                <a:cs typeface="Lato"/>
                <a:sym typeface="Lato"/>
              </a:rPr>
              <a:t>Segunda à sexta</a:t>
            </a:r>
          </a:p>
          <a:p>
            <a:pPr algn="l">
              <a:lnSpc>
                <a:spcPts val="3311"/>
              </a:lnSpc>
            </a:pPr>
            <a:r>
              <a:rPr lang="en-US" sz="2400">
                <a:solidFill>
                  <a:srgbClr val="545454"/>
                </a:solidFill>
                <a:latin typeface="Lato"/>
                <a:ea typeface="Lato"/>
                <a:cs typeface="Lato"/>
                <a:sym typeface="Lato"/>
              </a:rPr>
              <a:t>07:12</a:t>
            </a:r>
            <a:r>
              <a:rPr lang="en-US" sz="2400">
                <a:solidFill>
                  <a:srgbClr val="545454"/>
                </a:solidFill>
                <a:latin typeface="Lato"/>
                <a:ea typeface="Lato"/>
                <a:cs typeface="Lato"/>
                <a:sym typeface="Lato"/>
              </a:rPr>
              <a:t> </a:t>
            </a:r>
            <a:r>
              <a:rPr lang="en-US" sz="2400">
                <a:solidFill>
                  <a:srgbClr val="545454"/>
                </a:solidFill>
                <a:latin typeface="Lato"/>
                <a:ea typeface="Lato"/>
                <a:cs typeface="Lato"/>
                <a:sym typeface="Lato"/>
              </a:rPr>
              <a:t>à</a:t>
            </a:r>
            <a:r>
              <a:rPr lang="en-US" sz="2400">
                <a:solidFill>
                  <a:srgbClr val="545454"/>
                </a:solidFill>
                <a:latin typeface="Lato"/>
                <a:ea typeface="Lato"/>
                <a:cs typeface="Lato"/>
                <a:sym typeface="Lato"/>
              </a:rPr>
              <a:t>s </a:t>
            </a:r>
            <a:r>
              <a:rPr lang="en-US" sz="2400">
                <a:solidFill>
                  <a:srgbClr val="545454"/>
                </a:solidFill>
                <a:latin typeface="Lato"/>
                <a:ea typeface="Lato"/>
                <a:cs typeface="Lato"/>
                <a:sym typeface="Lato"/>
              </a:rPr>
              <a:t>17:00</a:t>
            </a:r>
            <a:r>
              <a:rPr lang="en-US" sz="2400">
                <a:solidFill>
                  <a:srgbClr val="545454"/>
                </a:solidFill>
                <a:latin typeface="Lato"/>
                <a:ea typeface="Lato"/>
                <a:cs typeface="Lato"/>
                <a:sym typeface="Lato"/>
              </a:rPr>
              <a:t> </a:t>
            </a:r>
          </a:p>
          <a:p>
            <a:pPr algn="l">
              <a:lnSpc>
                <a:spcPts val="3311"/>
              </a:lnSpc>
            </a:pPr>
            <a:r>
              <a:rPr lang="en-US" sz="2400">
                <a:solidFill>
                  <a:srgbClr val="545454"/>
                </a:solidFill>
                <a:latin typeface="Lato"/>
                <a:ea typeface="Lato"/>
                <a:cs typeface="Lato"/>
                <a:sym typeface="Lato"/>
              </a:rPr>
              <a:t>8:00</a:t>
            </a:r>
            <a:r>
              <a:rPr lang="en-US" sz="2400">
                <a:solidFill>
                  <a:srgbClr val="545454"/>
                </a:solidFill>
                <a:latin typeface="Lato"/>
                <a:ea typeface="Lato"/>
                <a:cs typeface="Lato"/>
                <a:sym typeface="Lato"/>
              </a:rPr>
              <a:t> </a:t>
            </a:r>
            <a:r>
              <a:rPr lang="en-US" sz="2400">
                <a:solidFill>
                  <a:srgbClr val="545454"/>
                </a:solidFill>
                <a:latin typeface="Lato"/>
                <a:ea typeface="Lato"/>
                <a:cs typeface="Lato"/>
                <a:sym typeface="Lato"/>
              </a:rPr>
              <a:t>à</a:t>
            </a:r>
            <a:r>
              <a:rPr lang="en-US" sz="2400">
                <a:solidFill>
                  <a:srgbClr val="545454"/>
                </a:solidFill>
                <a:latin typeface="Lato"/>
                <a:ea typeface="Lato"/>
                <a:cs typeface="Lato"/>
                <a:sym typeface="Lato"/>
              </a:rPr>
              <a:t>s </a:t>
            </a:r>
            <a:r>
              <a:rPr lang="en-US" sz="2400">
                <a:solidFill>
                  <a:srgbClr val="545454"/>
                </a:solidFill>
                <a:latin typeface="Lato"/>
                <a:ea typeface="Lato"/>
                <a:cs typeface="Lato"/>
                <a:sym typeface="Lato"/>
              </a:rPr>
              <a:t>17:48</a:t>
            </a:r>
            <a:r>
              <a:rPr lang="en-US" sz="2400">
                <a:solidFill>
                  <a:srgbClr val="545454"/>
                </a:solidFill>
                <a:latin typeface="Lato"/>
                <a:ea typeface="Lato"/>
                <a:cs typeface="Lato"/>
                <a:sym typeface="Lato"/>
              </a:rPr>
              <a:t> </a:t>
            </a:r>
          </a:p>
          <a:p>
            <a:pPr algn="l">
              <a:lnSpc>
                <a:spcPts val="3311"/>
              </a:lnSpc>
            </a:pPr>
          </a:p>
          <a:p>
            <a:pPr algn="l">
              <a:lnSpc>
                <a:spcPts val="3311"/>
              </a:lnSpc>
            </a:pPr>
            <a:r>
              <a:rPr lang="en-US" sz="2400">
                <a:solidFill>
                  <a:srgbClr val="545454"/>
                </a:solidFill>
                <a:latin typeface="Lato"/>
                <a:ea typeface="Lato"/>
                <a:cs typeface="Lato"/>
                <a:sym typeface="Lato"/>
              </a:rPr>
              <a:t>Almoço: 1 hora</a:t>
            </a:r>
          </a:p>
          <a:p>
            <a:pPr algn="l">
              <a:lnSpc>
                <a:spcPts val="3311"/>
              </a:lnSpc>
            </a:pPr>
          </a:p>
        </p:txBody>
      </p:sp>
      <p:sp>
        <p:nvSpPr>
          <p:cNvPr name="TextBox 4" id="4"/>
          <p:cNvSpPr txBox="true"/>
          <p:nvPr/>
        </p:nvSpPr>
        <p:spPr>
          <a:xfrm rot="0">
            <a:off x="5141868"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#2</a:t>
            </a:r>
          </a:p>
        </p:txBody>
      </p:sp>
      <p:sp>
        <p:nvSpPr>
          <p:cNvPr name="TextBox 5" id="5"/>
          <p:cNvSpPr txBox="true"/>
          <p:nvPr/>
        </p:nvSpPr>
        <p:spPr>
          <a:xfrm rot="0">
            <a:off x="5117098" y="5046938"/>
            <a:ext cx="3510826" cy="1776603"/>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At</a:t>
            </a:r>
            <a:r>
              <a:rPr lang="en-US" b="true" sz="3000">
                <a:solidFill>
                  <a:srgbClr val="025374"/>
                </a:solidFill>
                <a:latin typeface="Lato Bold"/>
                <a:ea typeface="Lato Bold"/>
                <a:cs typeface="Lato Bold"/>
                <a:sym typeface="Lato Bold"/>
              </a:rPr>
              <a:t>rasos</a:t>
            </a:r>
          </a:p>
          <a:p>
            <a:pPr algn="l">
              <a:lnSpc>
                <a:spcPts val="3311"/>
              </a:lnSpc>
            </a:pPr>
            <a:r>
              <a:rPr lang="en-US" sz="2400">
                <a:solidFill>
                  <a:srgbClr val="545454"/>
                </a:solidFill>
                <a:latin typeface="Lato"/>
                <a:ea typeface="Lato"/>
                <a:cs typeface="Lato"/>
                <a:sym typeface="Lato"/>
              </a:rPr>
              <a:t>De acordo com a legislação são permitidos 10 minutos por mês</a:t>
            </a:r>
          </a:p>
        </p:txBody>
      </p:sp>
      <p:sp>
        <p:nvSpPr>
          <p:cNvPr name="TextBox 6" id="6"/>
          <p:cNvSpPr txBox="true"/>
          <p:nvPr/>
        </p:nvSpPr>
        <p:spPr>
          <a:xfrm rot="0">
            <a:off x="9430072"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#3</a:t>
            </a:r>
          </a:p>
        </p:txBody>
      </p:sp>
      <p:sp>
        <p:nvSpPr>
          <p:cNvPr name="TextBox 7" id="7"/>
          <p:cNvSpPr txBox="true"/>
          <p:nvPr/>
        </p:nvSpPr>
        <p:spPr>
          <a:xfrm rot="0">
            <a:off x="9405301" y="5046938"/>
            <a:ext cx="3510826" cy="1357503"/>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Horá</a:t>
            </a:r>
            <a:r>
              <a:rPr lang="en-US" b="true" sz="3000">
                <a:solidFill>
                  <a:srgbClr val="025374"/>
                </a:solidFill>
                <a:latin typeface="Lato Bold"/>
                <a:ea typeface="Lato Bold"/>
                <a:cs typeface="Lato Bold"/>
                <a:sym typeface="Lato Bold"/>
              </a:rPr>
              <a:t>rio de Café</a:t>
            </a:r>
          </a:p>
          <a:p>
            <a:pPr algn="l">
              <a:lnSpc>
                <a:spcPts val="3311"/>
              </a:lnSpc>
            </a:pPr>
            <a:r>
              <a:rPr lang="en-US" sz="2400">
                <a:solidFill>
                  <a:srgbClr val="545454"/>
                </a:solidFill>
                <a:latin typeface="Lato"/>
                <a:ea typeface="Lato"/>
                <a:cs typeface="Lato"/>
                <a:sym typeface="Lato"/>
              </a:rPr>
              <a:t>15</a:t>
            </a:r>
            <a:r>
              <a:rPr lang="en-US" sz="2400">
                <a:solidFill>
                  <a:srgbClr val="545454"/>
                </a:solidFill>
                <a:latin typeface="Lato"/>
                <a:ea typeface="Lato"/>
                <a:cs typeface="Lato"/>
                <a:sym typeface="Lato"/>
              </a:rPr>
              <a:t> minutos diários para CLT/Cooperados</a:t>
            </a:r>
          </a:p>
        </p:txBody>
      </p:sp>
      <p:sp>
        <p:nvSpPr>
          <p:cNvPr name="TextBox 8" id="8"/>
          <p:cNvSpPr txBox="true"/>
          <p:nvPr/>
        </p:nvSpPr>
        <p:spPr>
          <a:xfrm rot="0">
            <a:off x="13718276"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#4</a:t>
            </a:r>
          </a:p>
        </p:txBody>
      </p:sp>
      <p:sp>
        <p:nvSpPr>
          <p:cNvPr name="TextBox 9" id="9"/>
          <p:cNvSpPr txBox="true"/>
          <p:nvPr/>
        </p:nvSpPr>
        <p:spPr>
          <a:xfrm rot="0">
            <a:off x="13693506" y="5046938"/>
            <a:ext cx="3510826" cy="1357503"/>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H</a:t>
            </a:r>
            <a:r>
              <a:rPr lang="en-US" b="true" sz="3000">
                <a:solidFill>
                  <a:srgbClr val="025374"/>
                </a:solidFill>
                <a:latin typeface="Lato Bold"/>
                <a:ea typeface="Lato Bold"/>
                <a:cs typeface="Lato Bold"/>
                <a:sym typeface="Lato Bold"/>
              </a:rPr>
              <a:t>oras Extras</a:t>
            </a:r>
          </a:p>
          <a:p>
            <a:pPr algn="l">
              <a:lnSpc>
                <a:spcPts val="3311"/>
              </a:lnSpc>
            </a:pPr>
            <a:r>
              <a:rPr lang="en-US" sz="2400">
                <a:solidFill>
                  <a:srgbClr val="545454"/>
                </a:solidFill>
                <a:latin typeface="Lato"/>
                <a:ea typeface="Lato"/>
                <a:cs typeface="Lato"/>
                <a:sym typeface="Lato"/>
              </a:rPr>
              <a:t>Pe</a:t>
            </a:r>
            <a:r>
              <a:rPr lang="en-US" sz="2400">
                <a:solidFill>
                  <a:srgbClr val="545454"/>
                </a:solidFill>
                <a:latin typeface="Lato"/>
                <a:ea typeface="Lato"/>
                <a:cs typeface="Lato"/>
                <a:sym typeface="Lato"/>
              </a:rPr>
              <a:t>rmitidas e autorizadas pelo gestor de cada área</a:t>
            </a:r>
          </a:p>
        </p:txBody>
      </p:sp>
      <p:sp>
        <p:nvSpPr>
          <p:cNvPr name="Freeform 10" id="10"/>
          <p:cNvSpPr/>
          <p:nvPr/>
        </p:nvSpPr>
        <p:spPr>
          <a:xfrm flipH="false" flipV="false" rot="0">
            <a:off x="2151379" y="4057091"/>
            <a:ext cx="624130" cy="624130"/>
          </a:xfrm>
          <a:custGeom>
            <a:avLst/>
            <a:gdLst/>
            <a:ahLst/>
            <a:cxnLst/>
            <a:rect r="r" b="b" t="t" l="l"/>
            <a:pathLst>
              <a:path h="624130" w="624130">
                <a:moveTo>
                  <a:pt x="0" y="0"/>
                </a:moveTo>
                <a:lnTo>
                  <a:pt x="624130" y="0"/>
                </a:lnTo>
                <a:lnTo>
                  <a:pt x="624130" y="624129"/>
                </a:lnTo>
                <a:lnTo>
                  <a:pt x="0" y="6241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6518588" y="4019508"/>
            <a:ext cx="591009" cy="722344"/>
          </a:xfrm>
          <a:custGeom>
            <a:avLst/>
            <a:gdLst/>
            <a:ahLst/>
            <a:cxnLst/>
            <a:rect r="r" b="b" t="t" l="l"/>
            <a:pathLst>
              <a:path h="722344" w="591009">
                <a:moveTo>
                  <a:pt x="0" y="0"/>
                </a:moveTo>
                <a:lnTo>
                  <a:pt x="591009" y="0"/>
                </a:lnTo>
                <a:lnTo>
                  <a:pt x="591009" y="722344"/>
                </a:lnTo>
                <a:lnTo>
                  <a:pt x="0" y="7223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762489" y="4080825"/>
            <a:ext cx="720370" cy="589393"/>
          </a:xfrm>
          <a:custGeom>
            <a:avLst/>
            <a:gdLst/>
            <a:ahLst/>
            <a:cxnLst/>
            <a:rect r="r" b="b" t="t" l="l"/>
            <a:pathLst>
              <a:path h="589393" w="720370">
                <a:moveTo>
                  <a:pt x="0" y="0"/>
                </a:moveTo>
                <a:lnTo>
                  <a:pt x="720370" y="0"/>
                </a:lnTo>
                <a:lnTo>
                  <a:pt x="720370" y="589394"/>
                </a:lnTo>
                <a:lnTo>
                  <a:pt x="0" y="5893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5047349" y="4067151"/>
            <a:ext cx="647072" cy="647072"/>
          </a:xfrm>
          <a:custGeom>
            <a:avLst/>
            <a:gdLst/>
            <a:ahLst/>
            <a:cxnLst/>
            <a:rect r="r" b="b" t="t" l="l"/>
            <a:pathLst>
              <a:path h="647072" w="647072">
                <a:moveTo>
                  <a:pt x="0" y="0"/>
                </a:moveTo>
                <a:lnTo>
                  <a:pt x="647072" y="0"/>
                </a:lnTo>
                <a:lnTo>
                  <a:pt x="647072" y="647072"/>
                </a:lnTo>
                <a:lnTo>
                  <a:pt x="0" y="6470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812622" y="1041619"/>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DIRETRIZES</a:t>
            </a:r>
          </a:p>
        </p:txBody>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29842"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#5</a:t>
            </a:r>
          </a:p>
        </p:txBody>
      </p:sp>
      <p:sp>
        <p:nvSpPr>
          <p:cNvPr name="TextBox 3" id="3"/>
          <p:cNvSpPr txBox="true"/>
          <p:nvPr/>
        </p:nvSpPr>
        <p:spPr>
          <a:xfrm rot="0">
            <a:off x="805072" y="5046938"/>
            <a:ext cx="3510826" cy="3033903"/>
          </a:xfrm>
          <a:prstGeom prst="rect">
            <a:avLst/>
          </a:prstGeom>
        </p:spPr>
        <p:txBody>
          <a:bodyPr anchor="t" rtlCol="false" tIns="0" lIns="0" bIns="0" rIns="0">
            <a:spAutoFit/>
          </a:bodyPr>
          <a:lstStyle/>
          <a:p>
            <a:pPr algn="l">
              <a:lnSpc>
                <a:spcPts val="4139"/>
              </a:lnSpc>
            </a:pPr>
            <a:r>
              <a:rPr lang="en-US" b="true" sz="2999">
                <a:solidFill>
                  <a:srgbClr val="025374"/>
                </a:solidFill>
                <a:latin typeface="Lato Bold"/>
                <a:ea typeface="Lato Bold"/>
                <a:cs typeface="Lato Bold"/>
                <a:sym typeface="Lato Bold"/>
              </a:rPr>
              <a:t>Banc</a:t>
            </a:r>
            <a:r>
              <a:rPr lang="en-US" b="true" sz="2999">
                <a:solidFill>
                  <a:srgbClr val="025374"/>
                </a:solidFill>
                <a:latin typeface="Lato Bold"/>
                <a:ea typeface="Lato Bold"/>
                <a:cs typeface="Lato Bold"/>
                <a:sym typeface="Lato Bold"/>
              </a:rPr>
              <a:t>o de Horas</a:t>
            </a:r>
          </a:p>
          <a:p>
            <a:pPr algn="l">
              <a:lnSpc>
                <a:spcPts val="3311"/>
              </a:lnSpc>
            </a:pPr>
            <a:r>
              <a:rPr lang="en-US" sz="2400">
                <a:solidFill>
                  <a:srgbClr val="545454"/>
                </a:solidFill>
                <a:latin typeface="Lato"/>
                <a:ea typeface="Lato"/>
                <a:cs typeface="Lato"/>
                <a:sym typeface="Lato"/>
              </a:rPr>
              <a:t>A comp</a:t>
            </a:r>
            <a:r>
              <a:rPr lang="en-US" sz="2400">
                <a:solidFill>
                  <a:srgbClr val="545454"/>
                </a:solidFill>
                <a:latin typeface="Lato"/>
                <a:ea typeface="Lato"/>
                <a:cs typeface="Lato"/>
                <a:sym typeface="Lato"/>
              </a:rPr>
              <a:t>ensação das horas será feita em até 60</a:t>
            </a:r>
            <a:r>
              <a:rPr lang="en-US" sz="2400">
                <a:solidFill>
                  <a:srgbClr val="545454"/>
                </a:solidFill>
                <a:latin typeface="Lato"/>
                <a:ea typeface="Lato"/>
                <a:cs typeface="Lato"/>
                <a:sym typeface="Lato"/>
              </a:rPr>
              <a:t> dias, sendo o gestor de cada área responsável pela programação.</a:t>
            </a:r>
          </a:p>
          <a:p>
            <a:pPr algn="l">
              <a:lnSpc>
                <a:spcPts val="3311"/>
              </a:lnSpc>
            </a:pPr>
          </a:p>
        </p:txBody>
      </p:sp>
      <p:sp>
        <p:nvSpPr>
          <p:cNvPr name="TextBox 4" id="4"/>
          <p:cNvSpPr txBox="true"/>
          <p:nvPr/>
        </p:nvSpPr>
        <p:spPr>
          <a:xfrm rot="0">
            <a:off x="5141868" y="3824076"/>
            <a:ext cx="1237648" cy="1095375"/>
          </a:xfrm>
          <a:prstGeom prst="rect">
            <a:avLst/>
          </a:prstGeom>
        </p:spPr>
        <p:txBody>
          <a:bodyPr anchor="t" rtlCol="false" tIns="0" lIns="0" bIns="0" rIns="0">
            <a:spAutoFit/>
          </a:bodyPr>
          <a:lstStyle/>
          <a:p>
            <a:pPr algn="l">
              <a:lnSpc>
                <a:spcPts val="8643"/>
              </a:lnSpc>
            </a:pPr>
            <a:r>
              <a:rPr lang="en-US" b="true" sz="7202">
                <a:solidFill>
                  <a:srgbClr val="025374"/>
                </a:solidFill>
                <a:latin typeface="Open Sans Bold"/>
                <a:ea typeface="Open Sans Bold"/>
                <a:cs typeface="Open Sans Bold"/>
                <a:sym typeface="Open Sans Bold"/>
              </a:rPr>
              <a:t>#6</a:t>
            </a:r>
          </a:p>
        </p:txBody>
      </p:sp>
      <p:sp>
        <p:nvSpPr>
          <p:cNvPr name="TextBox 5" id="5"/>
          <p:cNvSpPr txBox="true"/>
          <p:nvPr/>
        </p:nvSpPr>
        <p:spPr>
          <a:xfrm rot="0">
            <a:off x="5117098" y="5046938"/>
            <a:ext cx="5545323" cy="3453003"/>
          </a:xfrm>
          <a:prstGeom prst="rect">
            <a:avLst/>
          </a:prstGeom>
        </p:spPr>
        <p:txBody>
          <a:bodyPr anchor="t" rtlCol="false" tIns="0" lIns="0" bIns="0" rIns="0">
            <a:spAutoFit/>
          </a:bodyPr>
          <a:lstStyle/>
          <a:p>
            <a:pPr algn="l">
              <a:lnSpc>
                <a:spcPts val="4140"/>
              </a:lnSpc>
            </a:pPr>
            <a:r>
              <a:rPr lang="en-US" b="true" sz="3000">
                <a:solidFill>
                  <a:srgbClr val="025374"/>
                </a:solidFill>
                <a:latin typeface="Lato Bold"/>
                <a:ea typeface="Lato Bold"/>
                <a:cs typeface="Lato Bold"/>
                <a:sym typeface="Lato Bold"/>
              </a:rPr>
              <a:t>Férias </a:t>
            </a:r>
          </a:p>
          <a:p>
            <a:pPr algn="l">
              <a:lnSpc>
                <a:spcPts val="3311"/>
              </a:lnSpc>
            </a:pPr>
            <a:r>
              <a:rPr lang="en-US" sz="2400">
                <a:solidFill>
                  <a:srgbClr val="545454"/>
                </a:solidFill>
                <a:latin typeface="Lato"/>
                <a:ea typeface="Lato"/>
                <a:cs typeface="Lato"/>
                <a:sym typeface="Lato"/>
              </a:rPr>
              <a:t>M</a:t>
            </a:r>
            <a:r>
              <a:rPr lang="en-US" sz="2400">
                <a:solidFill>
                  <a:srgbClr val="545454"/>
                </a:solidFill>
                <a:latin typeface="Lato"/>
                <a:ea typeface="Lato"/>
                <a:cs typeface="Lato"/>
                <a:sym typeface="Lato"/>
              </a:rPr>
              <a:t>arcadas no primeiro semestre de cada ano conforme escala.</a:t>
            </a:r>
          </a:p>
          <a:p>
            <a:pPr algn="l">
              <a:lnSpc>
                <a:spcPts val="3311"/>
              </a:lnSpc>
            </a:pPr>
            <a:r>
              <a:rPr lang="en-US" sz="2400">
                <a:solidFill>
                  <a:srgbClr val="545454"/>
                </a:solidFill>
                <a:latin typeface="Lato"/>
                <a:ea typeface="Lato"/>
                <a:cs typeface="Lato"/>
                <a:sym typeface="Lato"/>
              </a:rPr>
              <a:t>As férias são programadas pelo gestor de cada área e repassada ao departamento administrativo e financeiro com 30 dias de antecedência.</a:t>
            </a:r>
          </a:p>
          <a:p>
            <a:pPr algn="l">
              <a:lnSpc>
                <a:spcPts val="3311"/>
              </a:lnSpc>
            </a:pPr>
          </a:p>
        </p:txBody>
      </p:sp>
      <p:sp>
        <p:nvSpPr>
          <p:cNvPr name="Freeform 6" id="6"/>
          <p:cNvSpPr/>
          <p:nvPr/>
        </p:nvSpPr>
        <p:spPr>
          <a:xfrm flipH="false" flipV="false" rot="0">
            <a:off x="2151379" y="4057091"/>
            <a:ext cx="624130" cy="624130"/>
          </a:xfrm>
          <a:custGeom>
            <a:avLst/>
            <a:gdLst/>
            <a:ahLst/>
            <a:cxnLst/>
            <a:rect r="r" b="b" t="t" l="l"/>
            <a:pathLst>
              <a:path h="624130" w="624130">
                <a:moveTo>
                  <a:pt x="0" y="0"/>
                </a:moveTo>
                <a:lnTo>
                  <a:pt x="624130" y="0"/>
                </a:lnTo>
                <a:lnTo>
                  <a:pt x="624130" y="624129"/>
                </a:lnTo>
                <a:lnTo>
                  <a:pt x="0" y="6241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6518588" y="4019508"/>
            <a:ext cx="591009" cy="722344"/>
          </a:xfrm>
          <a:custGeom>
            <a:avLst/>
            <a:gdLst/>
            <a:ahLst/>
            <a:cxnLst/>
            <a:rect r="r" b="b" t="t" l="l"/>
            <a:pathLst>
              <a:path h="722344" w="591009">
                <a:moveTo>
                  <a:pt x="0" y="0"/>
                </a:moveTo>
                <a:lnTo>
                  <a:pt x="591009" y="0"/>
                </a:lnTo>
                <a:lnTo>
                  <a:pt x="591009" y="722344"/>
                </a:lnTo>
                <a:lnTo>
                  <a:pt x="0" y="7223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812622" y="1041619"/>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DIRETRIZES</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7357109" y="553102"/>
            <a:ext cx="287705" cy="208607"/>
          </a:xfrm>
          <a:prstGeom prst="rect">
            <a:avLst/>
          </a:prstGeom>
        </p:spPr>
        <p:txBody>
          <a:bodyPr anchor="t" rtlCol="false" tIns="0" lIns="0" bIns="0" rIns="0">
            <a:spAutoFit/>
          </a:bodyPr>
          <a:lstStyle/>
          <a:p>
            <a:pPr algn="r">
              <a:lnSpc>
                <a:spcPts val="2160"/>
              </a:lnSpc>
            </a:pPr>
            <a:r>
              <a:rPr lang="en-US" sz="1800">
                <a:solidFill>
                  <a:srgbClr val="000000"/>
                </a:solidFill>
                <a:latin typeface="Open Sans Light"/>
                <a:ea typeface="Open Sans Light"/>
                <a:cs typeface="Open Sans Light"/>
                <a:sym typeface="Open Sans Light"/>
              </a:rPr>
              <a:t>‹#›</a:t>
            </a:r>
          </a:p>
        </p:txBody>
      </p:sp>
      <p:grpSp>
        <p:nvGrpSpPr>
          <p:cNvPr name="Group 3" id="3"/>
          <p:cNvGrpSpPr/>
          <p:nvPr/>
        </p:nvGrpSpPr>
        <p:grpSpPr>
          <a:xfrm rot="0">
            <a:off x="-403792" y="-497707"/>
            <a:ext cx="19728788" cy="10817313"/>
            <a:chOff x="0" y="0"/>
            <a:chExt cx="23188067" cy="12714038"/>
          </a:xfrm>
        </p:grpSpPr>
        <p:sp>
          <p:nvSpPr>
            <p:cNvPr name="Freeform 4" id="4"/>
            <p:cNvSpPr/>
            <p:nvPr/>
          </p:nvSpPr>
          <p:spPr>
            <a:xfrm flipH="false" flipV="false" rot="0">
              <a:off x="0" y="0"/>
              <a:ext cx="23188040" cy="12714097"/>
            </a:xfrm>
            <a:custGeom>
              <a:avLst/>
              <a:gdLst/>
              <a:ahLst/>
              <a:cxnLst/>
              <a:rect r="r" b="b" t="t" l="l"/>
              <a:pathLst>
                <a:path h="12714097" w="23188040">
                  <a:moveTo>
                    <a:pt x="0" y="0"/>
                  </a:moveTo>
                  <a:lnTo>
                    <a:pt x="23188040" y="0"/>
                  </a:lnTo>
                  <a:lnTo>
                    <a:pt x="23188040" y="12714097"/>
                  </a:lnTo>
                  <a:lnTo>
                    <a:pt x="0" y="12714097"/>
                  </a:lnTo>
                  <a:close/>
                </a:path>
              </a:pathLst>
            </a:custGeom>
            <a:solidFill>
              <a:srgbClr val="0E5778"/>
            </a:solidFill>
          </p:spPr>
        </p:sp>
      </p:grpSp>
      <p:sp>
        <p:nvSpPr>
          <p:cNvPr name="AutoShape 5" id="5"/>
          <p:cNvSpPr/>
          <p:nvPr/>
        </p:nvSpPr>
        <p:spPr>
          <a:xfrm rot="5362224">
            <a:off x="6546672" y="7689690"/>
            <a:ext cx="5202996" cy="0"/>
          </a:xfrm>
          <a:prstGeom prst="line">
            <a:avLst/>
          </a:prstGeom>
          <a:ln cap="rnd" w="57150">
            <a:solidFill>
              <a:srgbClr val="FFFFFF"/>
            </a:solidFill>
            <a:prstDash val="solid"/>
            <a:headEnd type="none" len="sm" w="sm"/>
            <a:tailEnd type="none" len="sm" w="sm"/>
          </a:ln>
        </p:spPr>
      </p:sp>
      <p:grpSp>
        <p:nvGrpSpPr>
          <p:cNvPr name="Group 6" id="6"/>
          <p:cNvGrpSpPr/>
          <p:nvPr/>
        </p:nvGrpSpPr>
        <p:grpSpPr>
          <a:xfrm rot="0">
            <a:off x="8883634" y="4516346"/>
            <a:ext cx="523104" cy="523104"/>
            <a:chOff x="0" y="0"/>
            <a:chExt cx="697472" cy="697472"/>
          </a:xfrm>
        </p:grpSpPr>
        <p:sp>
          <p:nvSpPr>
            <p:cNvPr name="Freeform 7" id="7"/>
            <p:cNvSpPr/>
            <p:nvPr/>
          </p:nvSpPr>
          <p:spPr>
            <a:xfrm flipH="false" flipV="false" rot="0">
              <a:off x="0" y="0"/>
              <a:ext cx="697484" cy="697484"/>
            </a:xfrm>
            <a:custGeom>
              <a:avLst/>
              <a:gdLst/>
              <a:ahLst/>
              <a:cxnLst/>
              <a:rect r="r" b="b" t="t" l="l"/>
              <a:pathLst>
                <a:path h="697484" w="697484">
                  <a:moveTo>
                    <a:pt x="0" y="348742"/>
                  </a:moveTo>
                  <a:cubicBezTo>
                    <a:pt x="0" y="156083"/>
                    <a:pt x="156083" y="0"/>
                    <a:pt x="348742" y="0"/>
                  </a:cubicBezTo>
                  <a:cubicBezTo>
                    <a:pt x="541401" y="0"/>
                    <a:pt x="697484" y="156083"/>
                    <a:pt x="697484" y="348742"/>
                  </a:cubicBezTo>
                  <a:cubicBezTo>
                    <a:pt x="697484" y="541401"/>
                    <a:pt x="541401" y="697484"/>
                    <a:pt x="348742" y="697484"/>
                  </a:cubicBezTo>
                  <a:cubicBezTo>
                    <a:pt x="156083" y="697484"/>
                    <a:pt x="0" y="541401"/>
                    <a:pt x="0" y="348742"/>
                  </a:cubicBezTo>
                  <a:close/>
                </a:path>
              </a:pathLst>
            </a:custGeom>
            <a:solidFill>
              <a:srgbClr val="FFFFFF"/>
            </a:solidFill>
          </p:spPr>
        </p:sp>
      </p:grpSp>
      <p:sp>
        <p:nvSpPr>
          <p:cNvPr name="TextBox 8" id="8"/>
          <p:cNvSpPr txBox="true"/>
          <p:nvPr/>
        </p:nvSpPr>
        <p:spPr>
          <a:xfrm rot="0">
            <a:off x="9723909" y="5002624"/>
            <a:ext cx="7202388" cy="5076804"/>
          </a:xfrm>
          <a:prstGeom prst="rect">
            <a:avLst/>
          </a:prstGeom>
        </p:spPr>
        <p:txBody>
          <a:bodyPr anchor="t" rtlCol="false" tIns="0" lIns="0" bIns="0" rIns="0">
            <a:spAutoFit/>
          </a:bodyPr>
          <a:lstStyle/>
          <a:p>
            <a:pPr algn="l">
              <a:lnSpc>
                <a:spcPts val="3313"/>
              </a:lnSpc>
            </a:pPr>
            <a:r>
              <a:rPr lang="en-US" sz="2400">
                <a:solidFill>
                  <a:srgbClr val="FFFFFF"/>
                </a:solidFill>
                <a:latin typeface="Lato Light"/>
                <a:ea typeface="Lato Light"/>
                <a:cs typeface="Lato Light"/>
                <a:sym typeface="Lato Light"/>
              </a:rPr>
              <a:t>A sua entrada rep</a:t>
            </a:r>
            <a:r>
              <a:rPr lang="en-US" sz="2400">
                <a:solidFill>
                  <a:srgbClr val="FFFFFF"/>
                </a:solidFill>
                <a:latin typeface="Lato Light"/>
                <a:ea typeface="Lato Light"/>
                <a:cs typeface="Lato Light"/>
                <a:sym typeface="Lato Light"/>
              </a:rPr>
              <a:t>resenta mais do que o preenchimento de uma vaga: é a soma de um novo talento à nossa jornada de crescimento.</a:t>
            </a:r>
          </a:p>
          <a:p>
            <a:pPr algn="l">
              <a:lnSpc>
                <a:spcPts val="3313"/>
              </a:lnSpc>
            </a:pPr>
          </a:p>
          <a:p>
            <a:pPr algn="l">
              <a:lnSpc>
                <a:spcPts val="3313"/>
              </a:lnSpc>
            </a:pPr>
            <a:r>
              <a:rPr lang="en-US" sz="2400">
                <a:solidFill>
                  <a:srgbClr val="FFFFFF"/>
                </a:solidFill>
                <a:latin typeface="Lato Light"/>
                <a:ea typeface="Lato Light"/>
                <a:cs typeface="Lato Light"/>
                <a:sym typeface="Lato Light"/>
              </a:rPr>
              <a:t>Na Adicel, prezamos pelo desenvolvimento pessoal, pelo espírito de equipe e pela busca constante de resultados sustentáveis.</a:t>
            </a:r>
          </a:p>
          <a:p>
            <a:pPr algn="l">
              <a:lnSpc>
                <a:spcPts val="3313"/>
              </a:lnSpc>
            </a:pPr>
          </a:p>
          <a:p>
            <a:pPr algn="l">
              <a:lnSpc>
                <a:spcPts val="3313"/>
              </a:lnSpc>
            </a:pPr>
            <a:r>
              <a:rPr lang="en-US" sz="2400">
                <a:solidFill>
                  <a:srgbClr val="FFFFFF"/>
                </a:solidFill>
                <a:latin typeface="Lato Light"/>
                <a:ea typeface="Lato Light"/>
                <a:cs typeface="Lato Light"/>
                <a:sym typeface="Lato Light"/>
              </a:rPr>
              <a:t>Vamos começar juntos essa jornada rumo ao sucesso. </a:t>
            </a:r>
          </a:p>
          <a:p>
            <a:pPr algn="l">
              <a:lnSpc>
                <a:spcPts val="3313"/>
              </a:lnSpc>
            </a:pPr>
          </a:p>
          <a:p>
            <a:pPr algn="l">
              <a:lnSpc>
                <a:spcPts val="3589"/>
              </a:lnSpc>
            </a:pPr>
            <a:r>
              <a:rPr lang="en-US" b="true" sz="2600">
                <a:solidFill>
                  <a:srgbClr val="199D6A"/>
                </a:solidFill>
                <a:latin typeface="Lato Bold"/>
                <a:ea typeface="Lato Bold"/>
                <a:cs typeface="Lato Bold"/>
                <a:sym typeface="Lato Bold"/>
              </a:rPr>
              <a:t>Bem-vindo(a) ao time da Adicel!</a:t>
            </a:r>
          </a:p>
          <a:p>
            <a:pPr algn="l">
              <a:lnSpc>
                <a:spcPts val="3589"/>
              </a:lnSpc>
            </a:pPr>
          </a:p>
        </p:txBody>
      </p:sp>
      <p:sp>
        <p:nvSpPr>
          <p:cNvPr name="TextBox 9" id="9"/>
          <p:cNvSpPr txBox="true"/>
          <p:nvPr/>
        </p:nvSpPr>
        <p:spPr>
          <a:xfrm rot="0">
            <a:off x="1187303" y="1250028"/>
            <a:ext cx="8536606" cy="1649047"/>
          </a:xfrm>
          <a:prstGeom prst="rect">
            <a:avLst/>
          </a:prstGeom>
        </p:spPr>
        <p:txBody>
          <a:bodyPr anchor="t" rtlCol="false" tIns="0" lIns="0" bIns="0" rIns="0">
            <a:spAutoFit/>
          </a:bodyPr>
          <a:lstStyle/>
          <a:p>
            <a:pPr algn="l">
              <a:lnSpc>
                <a:spcPts val="6338"/>
              </a:lnSpc>
            </a:pPr>
            <a:r>
              <a:rPr lang="en-US" sz="6602">
                <a:solidFill>
                  <a:srgbClr val="FFFFFF"/>
                </a:solidFill>
                <a:latin typeface="Lato"/>
                <a:ea typeface="Lato"/>
                <a:cs typeface="Lato"/>
                <a:sym typeface="Lato"/>
              </a:rPr>
              <a:t>Estamos muito felizes</a:t>
            </a:r>
            <a:r>
              <a:rPr lang="en-US" sz="6602">
                <a:solidFill>
                  <a:srgbClr val="D8D8D8"/>
                </a:solidFill>
                <a:latin typeface="Lato Light"/>
                <a:ea typeface="Lato Light"/>
                <a:cs typeface="Lato Light"/>
                <a:sym typeface="Lato Light"/>
              </a:rPr>
              <a:t> </a:t>
            </a:r>
            <a:r>
              <a:rPr lang="en-US" b="true" sz="6602">
                <a:solidFill>
                  <a:srgbClr val="199D6A"/>
                </a:solidFill>
                <a:latin typeface="Lato Bold"/>
                <a:ea typeface="Lato Bold"/>
                <a:cs typeface="Lato Bold"/>
                <a:sym typeface="Lato Bold"/>
              </a:rPr>
              <a:t>com a sua</a:t>
            </a:r>
            <a:r>
              <a:rPr lang="en-US" b="true" sz="6602">
                <a:solidFill>
                  <a:srgbClr val="199D6A"/>
                </a:solidFill>
                <a:latin typeface="Lato Bold"/>
                <a:ea typeface="Lato Bold"/>
                <a:cs typeface="Lato Bold"/>
                <a:sym typeface="Lato Bold"/>
              </a:rPr>
              <a:t> chegada</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48047" y="0"/>
            <a:ext cx="9722497" cy="9993843"/>
          </a:xfrm>
          <a:custGeom>
            <a:avLst/>
            <a:gdLst/>
            <a:ahLst/>
            <a:cxnLst/>
            <a:rect r="r" b="b" t="t" l="l"/>
            <a:pathLst>
              <a:path h="9993843" w="9722497">
                <a:moveTo>
                  <a:pt x="0" y="0"/>
                </a:moveTo>
                <a:lnTo>
                  <a:pt x="9722497" y="0"/>
                </a:lnTo>
                <a:lnTo>
                  <a:pt x="9722497" y="9993843"/>
                </a:lnTo>
                <a:lnTo>
                  <a:pt x="0" y="9993843"/>
                </a:lnTo>
                <a:lnTo>
                  <a:pt x="0" y="0"/>
                </a:lnTo>
                <a:close/>
              </a:path>
            </a:pathLst>
          </a:custGeom>
          <a:blipFill>
            <a:blip r:embed="rId3"/>
            <a:stretch>
              <a:fillRect l="0" t="0" r="-54186" b="0"/>
            </a:stretch>
          </a:blipFill>
        </p:spPr>
      </p:sp>
      <p:sp>
        <p:nvSpPr>
          <p:cNvPr name="TextBox 3" id="3"/>
          <p:cNvSpPr txBox="true"/>
          <p:nvPr/>
        </p:nvSpPr>
        <p:spPr>
          <a:xfrm rot="0">
            <a:off x="758473" y="1339351"/>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DIRETRIZES</a:t>
            </a:r>
          </a:p>
        </p:txBody>
      </p:sp>
      <p:sp>
        <p:nvSpPr>
          <p:cNvPr name="TextBox 4" id="4"/>
          <p:cNvSpPr txBox="true"/>
          <p:nvPr/>
        </p:nvSpPr>
        <p:spPr>
          <a:xfrm rot="0">
            <a:off x="806124" y="5447854"/>
            <a:ext cx="3351321" cy="55245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Ponto Virtual</a:t>
            </a:r>
          </a:p>
        </p:txBody>
      </p:sp>
      <p:sp>
        <p:nvSpPr>
          <p:cNvPr name="TextBox 5" id="5"/>
          <p:cNvSpPr txBox="true"/>
          <p:nvPr/>
        </p:nvSpPr>
        <p:spPr>
          <a:xfrm rot="0">
            <a:off x="836447" y="6091054"/>
            <a:ext cx="4711687" cy="17998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É obrigatório o registro do ponto na entrada para o trabalho, saída para o almoço , retorno do almoço e no término do expediente, você receberá um login para registro do ponto virtual </a:t>
            </a:r>
          </a:p>
        </p:txBody>
      </p:sp>
      <p:sp>
        <p:nvSpPr>
          <p:cNvPr name="TextBox 6" id="6"/>
          <p:cNvSpPr txBox="true"/>
          <p:nvPr/>
        </p:nvSpPr>
        <p:spPr>
          <a:xfrm rot="0">
            <a:off x="6014820" y="5447854"/>
            <a:ext cx="6133227" cy="55245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Adv</a:t>
            </a:r>
            <a:r>
              <a:rPr lang="en-US" b="true" sz="3601">
                <a:solidFill>
                  <a:srgbClr val="0D5578"/>
                </a:solidFill>
                <a:latin typeface="Lato Bold"/>
                <a:ea typeface="Lato Bold"/>
                <a:cs typeface="Lato Bold"/>
                <a:sym typeface="Lato Bold"/>
              </a:rPr>
              <a:t>ertências e Suspensões</a:t>
            </a:r>
          </a:p>
        </p:txBody>
      </p:sp>
      <p:sp>
        <p:nvSpPr>
          <p:cNvPr name="TextBox 7" id="7"/>
          <p:cNvSpPr txBox="true"/>
          <p:nvPr/>
        </p:nvSpPr>
        <p:spPr>
          <a:xfrm rot="0">
            <a:off x="6045143" y="6091054"/>
            <a:ext cx="4711687" cy="25237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Acontecerão caso o colaborador cometa uma falta grave</a:t>
            </a:r>
          </a:p>
          <a:p>
            <a:pPr algn="l">
              <a:lnSpc>
                <a:spcPts val="2899"/>
              </a:lnSpc>
            </a:pPr>
            <a:r>
              <a:rPr lang="en-US" sz="2100">
                <a:solidFill>
                  <a:srgbClr val="545454"/>
                </a:solidFill>
                <a:latin typeface="Lato"/>
                <a:ea typeface="Lato"/>
                <a:cs typeface="Lato"/>
                <a:sym typeface="Lato"/>
              </a:rPr>
              <a:t>Poderão ser dadas 3 advertências, sendo uma verbal, duas escritas. Após as três advertências será emitida uma suspensão de 3 dias corridos</a:t>
            </a:r>
          </a:p>
          <a:p>
            <a:pPr algn="l">
              <a:lnSpc>
                <a:spcPts val="2899"/>
              </a:lnSpc>
            </a:pPr>
          </a:p>
        </p:txBody>
      </p:sp>
      <p:sp>
        <p:nvSpPr>
          <p:cNvPr name="TextBox 8" id="8"/>
          <p:cNvSpPr txBox="true"/>
          <p:nvPr/>
        </p:nvSpPr>
        <p:spPr>
          <a:xfrm rot="0">
            <a:off x="812623" y="3317949"/>
            <a:ext cx="10358693" cy="1521314"/>
          </a:xfrm>
          <a:prstGeom prst="rect">
            <a:avLst/>
          </a:prstGeom>
        </p:spPr>
        <p:txBody>
          <a:bodyPr anchor="t" rtlCol="false" tIns="0" lIns="0" bIns="0" rIns="0">
            <a:spAutoFit/>
          </a:bodyPr>
          <a:lstStyle/>
          <a:p>
            <a:pPr algn="l">
              <a:lnSpc>
                <a:spcPts val="3037"/>
              </a:lnSpc>
            </a:pPr>
            <a:r>
              <a:rPr lang="en-US" sz="2200">
                <a:solidFill>
                  <a:srgbClr val="545454"/>
                </a:solidFill>
                <a:latin typeface="Lato"/>
                <a:ea typeface="Lato"/>
                <a:cs typeface="Lato"/>
                <a:sym typeface="Lato"/>
              </a:rPr>
              <a:t>Na Adic</a:t>
            </a:r>
            <a:r>
              <a:rPr lang="en-US" sz="2200">
                <a:solidFill>
                  <a:srgbClr val="545454"/>
                </a:solidFill>
                <a:latin typeface="Lato"/>
                <a:ea typeface="Lato"/>
                <a:cs typeface="Lato"/>
                <a:sym typeface="Lato"/>
              </a:rPr>
              <a:t>el, ac</a:t>
            </a:r>
            <a:r>
              <a:rPr lang="en-US" sz="2200">
                <a:solidFill>
                  <a:srgbClr val="545454"/>
                </a:solidFill>
                <a:latin typeface="Lato"/>
                <a:ea typeface="Lato"/>
                <a:cs typeface="Lato"/>
                <a:sym typeface="Lato"/>
              </a:rPr>
              <a:t>reditamos que nossos resultados começam pela organização e pelo respeito às nossas práticas internas. Essas diretrizes foram criadas para garantir transparência, responsabilidade e um ambiente de trabalho saudável para todos.</a:t>
            </a:r>
          </a:p>
          <a:p>
            <a:pPr algn="l">
              <a:lnSpc>
                <a:spcPts val="3037"/>
              </a:lnSpc>
            </a:pPr>
          </a:p>
        </p:txBody>
      </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48047" y="0"/>
            <a:ext cx="9722497" cy="9993843"/>
          </a:xfrm>
          <a:custGeom>
            <a:avLst/>
            <a:gdLst/>
            <a:ahLst/>
            <a:cxnLst/>
            <a:rect r="r" b="b" t="t" l="l"/>
            <a:pathLst>
              <a:path h="9993843" w="9722497">
                <a:moveTo>
                  <a:pt x="0" y="0"/>
                </a:moveTo>
                <a:lnTo>
                  <a:pt x="9722497" y="0"/>
                </a:lnTo>
                <a:lnTo>
                  <a:pt x="9722497" y="9993843"/>
                </a:lnTo>
                <a:lnTo>
                  <a:pt x="0" y="9993843"/>
                </a:lnTo>
                <a:lnTo>
                  <a:pt x="0" y="0"/>
                </a:lnTo>
                <a:close/>
              </a:path>
            </a:pathLst>
          </a:custGeom>
          <a:blipFill>
            <a:blip r:embed="rId3"/>
            <a:stretch>
              <a:fillRect l="-48394" t="0" r="-5792" b="0"/>
            </a:stretch>
          </a:blipFill>
        </p:spPr>
      </p:sp>
      <p:sp>
        <p:nvSpPr>
          <p:cNvPr name="TextBox 3" id="3"/>
          <p:cNvSpPr txBox="true"/>
          <p:nvPr/>
        </p:nvSpPr>
        <p:spPr>
          <a:xfrm rot="0">
            <a:off x="758473" y="1339351"/>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DIRETRIZES</a:t>
            </a:r>
          </a:p>
        </p:txBody>
      </p:sp>
      <p:sp>
        <p:nvSpPr>
          <p:cNvPr name="TextBox 4" id="4"/>
          <p:cNvSpPr txBox="true"/>
          <p:nvPr/>
        </p:nvSpPr>
        <p:spPr>
          <a:xfrm rot="0">
            <a:off x="812623" y="4362004"/>
            <a:ext cx="5543487" cy="163830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Si</a:t>
            </a:r>
            <a:r>
              <a:rPr lang="en-US" b="true" sz="3601">
                <a:solidFill>
                  <a:srgbClr val="0D5578"/>
                </a:solidFill>
                <a:latin typeface="Lato Bold"/>
                <a:ea typeface="Lato Bold"/>
                <a:cs typeface="Lato Bold"/>
                <a:sym typeface="Lato Bold"/>
              </a:rPr>
              <a:t>tuações passíveis de Advertências e Suspensões: </a:t>
            </a:r>
          </a:p>
        </p:txBody>
      </p:sp>
      <p:sp>
        <p:nvSpPr>
          <p:cNvPr name="TextBox 5" id="5"/>
          <p:cNvSpPr txBox="true"/>
          <p:nvPr/>
        </p:nvSpPr>
        <p:spPr>
          <a:xfrm rot="0">
            <a:off x="836447" y="6091054"/>
            <a:ext cx="4711687" cy="25237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Atentado ao pudor, agressão, assédio moral ou sexual, abuso emocional e desrespeito.</a:t>
            </a:r>
          </a:p>
          <a:p>
            <a:pPr algn="l">
              <a:lnSpc>
                <a:spcPts val="2899"/>
              </a:lnSpc>
            </a:pPr>
            <a:r>
              <a:rPr lang="en-US" sz="2100">
                <a:solidFill>
                  <a:srgbClr val="545454"/>
                </a:solidFill>
                <a:latin typeface="Lato"/>
                <a:ea typeface="Lato"/>
                <a:cs typeface="Lato"/>
                <a:sym typeface="Lato"/>
              </a:rPr>
              <a:t>Faltas ou atrasos frequentes injustificados</a:t>
            </a:r>
          </a:p>
          <a:p>
            <a:pPr algn="l">
              <a:lnSpc>
                <a:spcPts val="2899"/>
              </a:lnSpc>
            </a:pPr>
          </a:p>
          <a:p>
            <a:pPr algn="l">
              <a:lnSpc>
                <a:spcPts val="2899"/>
              </a:lnSpc>
            </a:pPr>
          </a:p>
        </p:txBody>
      </p:sp>
      <p:sp>
        <p:nvSpPr>
          <p:cNvPr name="TextBox 6" id="6"/>
          <p:cNvSpPr txBox="true"/>
          <p:nvPr/>
        </p:nvSpPr>
        <p:spPr>
          <a:xfrm rot="0">
            <a:off x="6077386" y="4360259"/>
            <a:ext cx="6133227" cy="1095375"/>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D</a:t>
            </a:r>
            <a:r>
              <a:rPr lang="en-US" b="true" sz="3601">
                <a:solidFill>
                  <a:srgbClr val="0D5578"/>
                </a:solidFill>
                <a:latin typeface="Lato Bold"/>
                <a:ea typeface="Lato Bold"/>
                <a:cs typeface="Lato Bold"/>
                <a:sym typeface="Lato Bold"/>
              </a:rPr>
              <a:t>escontos em folha de pagamento:</a:t>
            </a:r>
          </a:p>
        </p:txBody>
      </p:sp>
      <p:sp>
        <p:nvSpPr>
          <p:cNvPr name="TextBox 7" id="7"/>
          <p:cNvSpPr txBox="true"/>
          <p:nvPr/>
        </p:nvSpPr>
        <p:spPr>
          <a:xfrm rot="0">
            <a:off x="6045143" y="6091054"/>
            <a:ext cx="4711687" cy="39715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INSS de acordo com a faixa salarial;</a:t>
            </a:r>
          </a:p>
          <a:p>
            <a:pPr algn="l">
              <a:lnSpc>
                <a:spcPts val="2899"/>
              </a:lnSpc>
            </a:pPr>
            <a:r>
              <a:rPr lang="en-US" sz="2100">
                <a:solidFill>
                  <a:srgbClr val="545454"/>
                </a:solidFill>
                <a:latin typeface="Lato"/>
                <a:ea typeface="Lato"/>
                <a:cs typeface="Lato"/>
                <a:sym typeface="Lato"/>
              </a:rPr>
              <a:t>Faltas</a:t>
            </a:r>
            <a:r>
              <a:rPr lang="en-US" sz="2100">
                <a:solidFill>
                  <a:srgbClr val="545454"/>
                </a:solidFill>
                <a:latin typeface="Lato"/>
                <a:ea typeface="Lato"/>
                <a:cs typeface="Lato"/>
                <a:sym typeface="Lato"/>
              </a:rPr>
              <a:t> injustificadas e atrasos;</a:t>
            </a:r>
          </a:p>
          <a:p>
            <a:pPr algn="l">
              <a:lnSpc>
                <a:spcPts val="2899"/>
              </a:lnSpc>
            </a:pPr>
            <a:r>
              <a:rPr lang="en-US" sz="2100">
                <a:solidFill>
                  <a:srgbClr val="545454"/>
                </a:solidFill>
                <a:latin typeface="Lato"/>
                <a:ea typeface="Lato"/>
                <a:cs typeface="Lato"/>
                <a:sym typeface="Lato"/>
              </a:rPr>
              <a:t>Plano de saúde coparticipativo mais valor utilizados em consultas medicas e exames; </a:t>
            </a:r>
          </a:p>
          <a:p>
            <a:pPr algn="l">
              <a:lnSpc>
                <a:spcPts val="2899"/>
              </a:lnSpc>
            </a:pPr>
            <a:r>
              <a:rPr lang="en-US" sz="2100">
                <a:solidFill>
                  <a:srgbClr val="545454"/>
                </a:solidFill>
                <a:latin typeface="Lato"/>
                <a:ea typeface="Lato"/>
                <a:cs typeface="Lato"/>
                <a:sym typeface="Lato"/>
              </a:rPr>
              <a:t>Valor de R$ 5,00 referente ao vale alimentação;</a:t>
            </a:r>
          </a:p>
          <a:p>
            <a:pPr algn="l">
              <a:lnSpc>
                <a:spcPts val="2899"/>
              </a:lnSpc>
            </a:pPr>
            <a:r>
              <a:rPr lang="en-US" sz="2100">
                <a:solidFill>
                  <a:srgbClr val="545454"/>
                </a:solidFill>
                <a:latin typeface="Lato"/>
                <a:ea typeface="Lato"/>
                <a:cs typeface="Lato"/>
                <a:sym typeface="Lato"/>
              </a:rPr>
              <a:t>Valor de 6% do salário referente ao vale transporte.</a:t>
            </a:r>
          </a:p>
          <a:p>
            <a:pPr algn="l">
              <a:lnSpc>
                <a:spcPts val="2899"/>
              </a:lnSpc>
            </a:pPr>
          </a:p>
          <a:p>
            <a:pPr algn="l">
              <a:lnSpc>
                <a:spcPts val="2899"/>
              </a:lnSpc>
            </a:pP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21144" y="-84213"/>
            <a:ext cx="6066856" cy="10371213"/>
          </a:xfrm>
          <a:custGeom>
            <a:avLst/>
            <a:gdLst/>
            <a:ahLst/>
            <a:cxnLst/>
            <a:rect r="r" b="b" t="t" l="l"/>
            <a:pathLst>
              <a:path h="10371213" w="6066856">
                <a:moveTo>
                  <a:pt x="0" y="0"/>
                </a:moveTo>
                <a:lnTo>
                  <a:pt x="6066856" y="0"/>
                </a:lnTo>
                <a:lnTo>
                  <a:pt x="6066856" y="10371213"/>
                </a:lnTo>
                <a:lnTo>
                  <a:pt x="0" y="10371213"/>
                </a:lnTo>
                <a:lnTo>
                  <a:pt x="0" y="0"/>
                </a:lnTo>
                <a:close/>
              </a:path>
            </a:pathLst>
          </a:custGeom>
          <a:blipFill>
            <a:blip r:embed="rId3"/>
            <a:stretch>
              <a:fillRect l="-156423" t="0" r="0" b="0"/>
            </a:stretch>
          </a:blipFill>
        </p:spPr>
      </p:sp>
      <p:sp>
        <p:nvSpPr>
          <p:cNvPr name="TextBox 3" id="3"/>
          <p:cNvSpPr txBox="true"/>
          <p:nvPr/>
        </p:nvSpPr>
        <p:spPr>
          <a:xfrm rot="0">
            <a:off x="758473" y="1339351"/>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NOSSAS</a:t>
            </a:r>
          </a:p>
          <a:p>
            <a:pPr algn="l">
              <a:lnSpc>
                <a:spcPts val="6338"/>
              </a:lnSpc>
            </a:pPr>
            <a:r>
              <a:rPr lang="en-US" b="true" sz="6602">
                <a:solidFill>
                  <a:srgbClr val="0D5578"/>
                </a:solidFill>
                <a:latin typeface="Lato Bold"/>
                <a:ea typeface="Lato Bold"/>
                <a:cs typeface="Lato Bold"/>
                <a:sym typeface="Lato Bold"/>
              </a:rPr>
              <a:t>DIRETRIZES</a:t>
            </a:r>
          </a:p>
        </p:txBody>
      </p:sp>
      <p:sp>
        <p:nvSpPr>
          <p:cNvPr name="TextBox 4" id="4"/>
          <p:cNvSpPr txBox="true"/>
          <p:nvPr/>
        </p:nvSpPr>
        <p:spPr>
          <a:xfrm rot="0">
            <a:off x="836447" y="3301142"/>
            <a:ext cx="5543487" cy="552450"/>
          </a:xfrm>
          <a:prstGeom prst="rect">
            <a:avLst/>
          </a:prstGeom>
        </p:spPr>
        <p:txBody>
          <a:bodyPr anchor="t" rtlCol="false" tIns="0" lIns="0" bIns="0" rIns="0">
            <a:spAutoFit/>
          </a:bodyPr>
          <a:lstStyle/>
          <a:p>
            <a:pPr algn="l">
              <a:lnSpc>
                <a:spcPts val="4321"/>
              </a:lnSpc>
            </a:pPr>
            <a:r>
              <a:rPr lang="en-US" b="true" sz="3601">
                <a:solidFill>
                  <a:srgbClr val="0D5578"/>
                </a:solidFill>
                <a:latin typeface="Lato Bold"/>
                <a:ea typeface="Lato Bold"/>
                <a:cs typeface="Lato Bold"/>
                <a:sym typeface="Lato Bold"/>
              </a:rPr>
              <a:t>Uniform</a:t>
            </a:r>
            <a:r>
              <a:rPr lang="en-US" b="true" sz="3601">
                <a:solidFill>
                  <a:srgbClr val="0D5578"/>
                </a:solidFill>
                <a:latin typeface="Lato Bold"/>
                <a:ea typeface="Lato Bold"/>
                <a:cs typeface="Lato Bold"/>
                <a:sym typeface="Lato Bold"/>
              </a:rPr>
              <a:t>es e EPI</a:t>
            </a:r>
          </a:p>
        </p:txBody>
      </p:sp>
      <p:sp>
        <p:nvSpPr>
          <p:cNvPr name="TextBox 5" id="5"/>
          <p:cNvSpPr txBox="true"/>
          <p:nvPr/>
        </p:nvSpPr>
        <p:spPr>
          <a:xfrm rot="0">
            <a:off x="836447" y="4474807"/>
            <a:ext cx="11181250" cy="578127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O uso de uniformes e equipamentos de proteção individual (EPI’s) fornecidos pela Adicel é obrigatório.</a:t>
            </a:r>
          </a:p>
          <a:p>
            <a:pPr algn="l">
              <a:lnSpc>
                <a:spcPts val="2899"/>
              </a:lnSpc>
            </a:pPr>
          </a:p>
          <a:p>
            <a:pPr algn="l">
              <a:lnSpc>
                <a:spcPts val="2899"/>
              </a:lnSpc>
            </a:pPr>
            <a:r>
              <a:rPr lang="en-US" b="true" sz="2100">
                <a:solidFill>
                  <a:srgbClr val="025374"/>
                </a:solidFill>
                <a:latin typeface="Lato Bold"/>
                <a:ea typeface="Lato Bold"/>
                <a:cs typeface="Lato Bold"/>
                <a:sym typeface="Lato Bold"/>
              </a:rPr>
              <a:t>Manter o uniforme limpo demonstra cuidado com você mesmo e respeito aos colegas.</a:t>
            </a:r>
          </a:p>
          <a:p>
            <a:pPr algn="l">
              <a:lnSpc>
                <a:spcPts val="2899"/>
              </a:lnSpc>
            </a:pPr>
          </a:p>
          <a:p>
            <a:pPr algn="l" marL="453566" indent="-226783" lvl="1">
              <a:lnSpc>
                <a:spcPts val="2899"/>
              </a:lnSpc>
              <a:buFont typeface="Arial"/>
              <a:buChar char="•"/>
            </a:pPr>
            <a:r>
              <a:rPr lang="en-US" b="true" sz="2100">
                <a:solidFill>
                  <a:srgbClr val="025374"/>
                </a:solidFill>
                <a:latin typeface="Lato Bold"/>
                <a:ea typeface="Lato Bold"/>
                <a:cs typeface="Lato Bold"/>
                <a:sym typeface="Lato Bold"/>
              </a:rPr>
              <a:t>Setor Administrativo:</a:t>
            </a:r>
            <a:r>
              <a:rPr lang="en-US" b="true" sz="2100">
                <a:solidFill>
                  <a:srgbClr val="545454"/>
                </a:solidFill>
                <a:latin typeface="Lato Bold"/>
                <a:ea typeface="Lato Bold"/>
                <a:cs typeface="Lato Bold"/>
                <a:sym typeface="Lato Bold"/>
              </a:rPr>
              <a:t> </a:t>
            </a:r>
            <a:r>
              <a:rPr lang="en-US" sz="2100">
                <a:solidFill>
                  <a:srgbClr val="545454"/>
                </a:solidFill>
                <a:latin typeface="Lato"/>
                <a:ea typeface="Lato"/>
                <a:cs typeface="Lato"/>
                <a:sym typeface="Lato"/>
              </a:rPr>
              <a:t>3 camisas de malha. A calça fica a critério do colaborador, com sugestão de uso de jeans ou preta.</a:t>
            </a:r>
          </a:p>
          <a:p>
            <a:pPr algn="l">
              <a:lnSpc>
                <a:spcPts val="2899"/>
              </a:lnSpc>
            </a:pPr>
          </a:p>
          <a:p>
            <a:pPr algn="l" marL="453566" indent="-226783" lvl="1">
              <a:lnSpc>
                <a:spcPts val="2899"/>
              </a:lnSpc>
              <a:buFont typeface="Arial"/>
              <a:buChar char="•"/>
            </a:pPr>
            <a:r>
              <a:rPr lang="en-US" b="true" sz="2100">
                <a:solidFill>
                  <a:srgbClr val="025374"/>
                </a:solidFill>
                <a:latin typeface="Lato Bold"/>
                <a:ea typeface="Lato Bold"/>
                <a:cs typeface="Lato Bold"/>
                <a:sym typeface="Lato Bold"/>
              </a:rPr>
              <a:t>Setor de Produção:</a:t>
            </a:r>
            <a:r>
              <a:rPr lang="en-US" sz="2100">
                <a:solidFill>
                  <a:srgbClr val="545454"/>
                </a:solidFill>
                <a:latin typeface="Lato"/>
                <a:ea typeface="Lato"/>
                <a:cs typeface="Lato"/>
                <a:sym typeface="Lato"/>
              </a:rPr>
              <a:t> 3 camisas de malha (brancas) e 3 calças de brim (brancas). EPI’s fornecidos conforme a função.</a:t>
            </a:r>
          </a:p>
          <a:p>
            <a:pPr algn="l">
              <a:lnSpc>
                <a:spcPts val="2899"/>
              </a:lnSpc>
            </a:pPr>
          </a:p>
          <a:p>
            <a:pPr algn="l" marL="453566" indent="-226783" lvl="1">
              <a:lnSpc>
                <a:spcPts val="2899"/>
              </a:lnSpc>
              <a:buFont typeface="Arial"/>
              <a:buChar char="•"/>
            </a:pPr>
            <a:r>
              <a:rPr lang="en-US" b="true" sz="2100">
                <a:solidFill>
                  <a:srgbClr val="025374"/>
                </a:solidFill>
                <a:latin typeface="Lato Bold"/>
                <a:ea typeface="Lato Bold"/>
                <a:cs typeface="Lato Bold"/>
                <a:sym typeface="Lato Bold"/>
              </a:rPr>
              <a:t>Setor de Expedição:</a:t>
            </a:r>
            <a:r>
              <a:rPr lang="en-US" sz="2100">
                <a:solidFill>
                  <a:srgbClr val="545454"/>
                </a:solidFill>
                <a:latin typeface="Lato"/>
                <a:ea typeface="Lato"/>
                <a:cs typeface="Lato"/>
                <a:sym typeface="Lato"/>
              </a:rPr>
              <a:t> 3 camisas de malha (azuis) e 3 calças de brim (azuis). EPI’s fornecidos conforme a função.</a:t>
            </a:r>
          </a:p>
          <a:p>
            <a:pPr algn="l">
              <a:lnSpc>
                <a:spcPts val="2899"/>
              </a:lnSpc>
            </a:pPr>
          </a:p>
          <a:p>
            <a:pPr algn="l">
              <a:lnSpc>
                <a:spcPts val="2899"/>
              </a:lnSpc>
            </a:pPr>
          </a:p>
          <a:p>
            <a:pPr algn="l">
              <a:lnSpc>
                <a:spcPts val="2899"/>
              </a:lnSpc>
            </a:pP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86875" y="-2650318"/>
            <a:ext cx="17661699" cy="6845960"/>
            <a:chOff x="0" y="0"/>
            <a:chExt cx="4651641" cy="1803051"/>
          </a:xfrm>
        </p:grpSpPr>
        <p:sp>
          <p:nvSpPr>
            <p:cNvPr name="Freeform 3" id="3"/>
            <p:cNvSpPr/>
            <p:nvPr/>
          </p:nvSpPr>
          <p:spPr>
            <a:xfrm flipH="false" flipV="false" rot="0">
              <a:off x="0" y="0"/>
              <a:ext cx="4651641" cy="1803051"/>
            </a:xfrm>
            <a:custGeom>
              <a:avLst/>
              <a:gdLst/>
              <a:ahLst/>
              <a:cxnLst/>
              <a:rect r="r" b="b" t="t" l="l"/>
              <a:pathLst>
                <a:path h="1803051" w="4651641">
                  <a:moveTo>
                    <a:pt x="29807" y="0"/>
                  </a:moveTo>
                  <a:lnTo>
                    <a:pt x="4621833" y="0"/>
                  </a:lnTo>
                  <a:cubicBezTo>
                    <a:pt x="4629739" y="0"/>
                    <a:pt x="4637320" y="3140"/>
                    <a:pt x="4642910" y="8730"/>
                  </a:cubicBezTo>
                  <a:cubicBezTo>
                    <a:pt x="4648500" y="14320"/>
                    <a:pt x="4651641" y="21902"/>
                    <a:pt x="4651641" y="29807"/>
                  </a:cubicBezTo>
                  <a:lnTo>
                    <a:pt x="4651641" y="1773244"/>
                  </a:lnTo>
                  <a:cubicBezTo>
                    <a:pt x="4651641" y="1781149"/>
                    <a:pt x="4648500" y="1788731"/>
                    <a:pt x="4642910" y="1794321"/>
                  </a:cubicBezTo>
                  <a:cubicBezTo>
                    <a:pt x="4637320" y="1799911"/>
                    <a:pt x="4629739" y="1803051"/>
                    <a:pt x="4621833" y="1803051"/>
                  </a:cubicBezTo>
                  <a:lnTo>
                    <a:pt x="29807" y="1803051"/>
                  </a:lnTo>
                  <a:cubicBezTo>
                    <a:pt x="21902" y="1803051"/>
                    <a:pt x="14320" y="1799911"/>
                    <a:pt x="8730" y="1794321"/>
                  </a:cubicBezTo>
                  <a:cubicBezTo>
                    <a:pt x="3140" y="1788731"/>
                    <a:pt x="0" y="1781149"/>
                    <a:pt x="0" y="1773244"/>
                  </a:cubicBezTo>
                  <a:lnTo>
                    <a:pt x="0" y="29807"/>
                  </a:lnTo>
                  <a:cubicBezTo>
                    <a:pt x="0" y="21902"/>
                    <a:pt x="3140" y="14320"/>
                    <a:pt x="8730" y="8730"/>
                  </a:cubicBezTo>
                  <a:cubicBezTo>
                    <a:pt x="14320" y="3140"/>
                    <a:pt x="21902" y="0"/>
                    <a:pt x="29807" y="0"/>
                  </a:cubicBezTo>
                  <a:close/>
                </a:path>
              </a:pathLst>
            </a:custGeom>
            <a:solidFill>
              <a:srgbClr val="0D5578"/>
            </a:solidFill>
          </p:spPr>
        </p:sp>
        <p:sp>
          <p:nvSpPr>
            <p:cNvPr name="TextBox 4" id="4"/>
            <p:cNvSpPr txBox="true"/>
            <p:nvPr/>
          </p:nvSpPr>
          <p:spPr>
            <a:xfrm>
              <a:off x="0" y="-57150"/>
              <a:ext cx="4651641" cy="1860201"/>
            </a:xfrm>
            <a:prstGeom prst="rect">
              <a:avLst/>
            </a:prstGeom>
          </p:spPr>
          <p:txBody>
            <a:bodyPr anchor="ctr" rtlCol="false" tIns="50800" lIns="50800" bIns="50800" rIns="50800"/>
            <a:lstStyle/>
            <a:p>
              <a:pPr algn="ctr">
                <a:lnSpc>
                  <a:spcPts val="2749"/>
                </a:lnSpc>
              </a:pPr>
            </a:p>
          </p:txBody>
        </p:sp>
      </p:grpSp>
      <p:grpSp>
        <p:nvGrpSpPr>
          <p:cNvPr name="Group 5" id="5"/>
          <p:cNvGrpSpPr/>
          <p:nvPr/>
        </p:nvGrpSpPr>
        <p:grpSpPr>
          <a:xfrm rot="0">
            <a:off x="-729725" y="-523617"/>
            <a:ext cx="9873725" cy="4719259"/>
            <a:chOff x="0" y="0"/>
            <a:chExt cx="1174524" cy="561377"/>
          </a:xfrm>
        </p:grpSpPr>
        <p:sp>
          <p:nvSpPr>
            <p:cNvPr name="Freeform 6" id="6"/>
            <p:cNvSpPr/>
            <p:nvPr/>
          </p:nvSpPr>
          <p:spPr>
            <a:xfrm flipH="false" flipV="false" rot="0">
              <a:off x="0" y="0"/>
              <a:ext cx="1174524" cy="561377"/>
            </a:xfrm>
            <a:custGeom>
              <a:avLst/>
              <a:gdLst/>
              <a:ahLst/>
              <a:cxnLst/>
              <a:rect r="r" b="b" t="t" l="l"/>
              <a:pathLst>
                <a:path h="561377" w="1174524">
                  <a:moveTo>
                    <a:pt x="40773" y="0"/>
                  </a:moveTo>
                  <a:lnTo>
                    <a:pt x="1133751" y="0"/>
                  </a:lnTo>
                  <a:cubicBezTo>
                    <a:pt x="1156269" y="0"/>
                    <a:pt x="1174524" y="18255"/>
                    <a:pt x="1174524" y="40773"/>
                  </a:cubicBezTo>
                  <a:lnTo>
                    <a:pt x="1174524" y="520604"/>
                  </a:lnTo>
                  <a:cubicBezTo>
                    <a:pt x="1174524" y="543122"/>
                    <a:pt x="1156269" y="561377"/>
                    <a:pt x="1133751" y="561377"/>
                  </a:cubicBezTo>
                  <a:lnTo>
                    <a:pt x="40773" y="561377"/>
                  </a:lnTo>
                  <a:cubicBezTo>
                    <a:pt x="18255" y="561377"/>
                    <a:pt x="0" y="543122"/>
                    <a:pt x="0" y="520604"/>
                  </a:cubicBezTo>
                  <a:lnTo>
                    <a:pt x="0" y="40773"/>
                  </a:lnTo>
                  <a:cubicBezTo>
                    <a:pt x="0" y="18255"/>
                    <a:pt x="18255" y="0"/>
                    <a:pt x="40773" y="0"/>
                  </a:cubicBezTo>
                  <a:close/>
                </a:path>
              </a:pathLst>
            </a:custGeom>
            <a:blipFill>
              <a:blip r:embed="rId2"/>
              <a:stretch>
                <a:fillRect l="0" t="-8772" r="0" b="-8772"/>
              </a:stretch>
            </a:blipFill>
            <a:ln w="95250" cap="rnd">
              <a:solidFill>
                <a:srgbClr val="FFFFFF"/>
              </a:solidFill>
              <a:prstDash val="solid"/>
              <a:round/>
            </a:ln>
          </p:spPr>
        </p:sp>
      </p:grpSp>
      <p:sp>
        <p:nvSpPr>
          <p:cNvPr name="TextBox 7" id="7"/>
          <p:cNvSpPr txBox="true"/>
          <p:nvPr/>
        </p:nvSpPr>
        <p:spPr>
          <a:xfrm rot="0">
            <a:off x="9882331" y="1660525"/>
            <a:ext cx="7437701" cy="1587500"/>
          </a:xfrm>
          <a:prstGeom prst="rect">
            <a:avLst/>
          </a:prstGeom>
        </p:spPr>
        <p:txBody>
          <a:bodyPr anchor="t" rtlCol="false" tIns="0" lIns="0" bIns="0" rIns="0">
            <a:spAutoFit/>
          </a:bodyPr>
          <a:lstStyle/>
          <a:p>
            <a:pPr algn="l">
              <a:lnSpc>
                <a:spcPts val="5500"/>
              </a:lnSpc>
            </a:pPr>
            <a:r>
              <a:rPr lang="en-US" sz="5000" b="true">
                <a:solidFill>
                  <a:srgbClr val="199D6A"/>
                </a:solidFill>
                <a:latin typeface="Mont Bold"/>
                <a:ea typeface="Mont Bold"/>
                <a:cs typeface="Mont Bold"/>
                <a:sym typeface="Mont Bold"/>
              </a:rPr>
              <a:t>Informações Confidenciais</a:t>
            </a:r>
          </a:p>
        </p:txBody>
      </p:sp>
      <p:sp>
        <p:nvSpPr>
          <p:cNvPr name="TextBox 8" id="8"/>
          <p:cNvSpPr txBox="true"/>
          <p:nvPr/>
        </p:nvSpPr>
        <p:spPr>
          <a:xfrm rot="0">
            <a:off x="1604843" y="4780485"/>
            <a:ext cx="15078313" cy="4705350"/>
          </a:xfrm>
          <a:prstGeom prst="rect">
            <a:avLst/>
          </a:prstGeom>
        </p:spPr>
        <p:txBody>
          <a:bodyPr anchor="t" rtlCol="false" tIns="0" lIns="0" bIns="0" rIns="0">
            <a:spAutoFit/>
          </a:bodyPr>
          <a:lstStyle/>
          <a:p>
            <a:pPr algn="l">
              <a:lnSpc>
                <a:spcPts val="3449"/>
              </a:lnSpc>
            </a:pPr>
            <a:r>
              <a:rPr lang="en-US" sz="2499">
                <a:solidFill>
                  <a:srgbClr val="545454"/>
                </a:solidFill>
                <a:latin typeface="Lato"/>
                <a:ea typeface="Lato"/>
                <a:cs typeface="Lato"/>
                <a:sym typeface="Lato"/>
              </a:rPr>
              <a:t>As informações confidenciais consistem em toda e qualquer informação que não seja de conhecimento público.</a:t>
            </a:r>
          </a:p>
          <a:p>
            <a:pPr algn="l">
              <a:lnSpc>
                <a:spcPts val="3449"/>
              </a:lnSpc>
            </a:pPr>
            <a:r>
              <a:rPr lang="en-US" sz="2499">
                <a:solidFill>
                  <a:srgbClr val="545454"/>
                </a:solidFill>
                <a:latin typeface="Lato"/>
                <a:ea typeface="Lato"/>
                <a:cs typeface="Lato"/>
                <a:sym typeface="Lato"/>
              </a:rPr>
              <a:t>Nelas se incluem segredos comerciais, p</a:t>
            </a:r>
            <a:r>
              <a:rPr lang="en-US" sz="2499">
                <a:solidFill>
                  <a:srgbClr val="545454"/>
                </a:solidFill>
                <a:latin typeface="Lato"/>
                <a:ea typeface="Lato"/>
                <a:cs typeface="Lato"/>
                <a:sym typeface="Lato"/>
              </a:rPr>
              <a:t>a</a:t>
            </a:r>
            <a:r>
              <a:rPr lang="en-US" sz="2499">
                <a:solidFill>
                  <a:srgbClr val="545454"/>
                </a:solidFill>
                <a:latin typeface="Lato"/>
                <a:ea typeface="Lato"/>
                <a:cs typeface="Lato"/>
                <a:sym typeface="Lato"/>
              </a:rPr>
              <a:t>te</a:t>
            </a:r>
            <a:r>
              <a:rPr lang="en-US" sz="2499">
                <a:solidFill>
                  <a:srgbClr val="545454"/>
                </a:solidFill>
                <a:latin typeface="Lato"/>
                <a:ea typeface="Lato"/>
                <a:cs typeface="Lato"/>
                <a:sym typeface="Lato"/>
              </a:rPr>
              <a:t>nte</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plan</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de </a:t>
            </a:r>
            <a:r>
              <a:rPr lang="en-US" sz="2499">
                <a:solidFill>
                  <a:srgbClr val="545454"/>
                </a:solidFill>
                <a:latin typeface="Lato"/>
                <a:ea typeface="Lato"/>
                <a:cs typeface="Lato"/>
                <a:sym typeface="Lato"/>
              </a:rPr>
              <a:t>n</a:t>
            </a:r>
            <a:r>
              <a:rPr lang="en-US" sz="2499">
                <a:solidFill>
                  <a:srgbClr val="545454"/>
                </a:solidFill>
                <a:latin typeface="Lato"/>
                <a:ea typeface="Lato"/>
                <a:cs typeface="Lato"/>
                <a:sym typeface="Lato"/>
              </a:rPr>
              <a:t>egóc</a:t>
            </a:r>
            <a:r>
              <a:rPr lang="en-US" sz="2499">
                <a:solidFill>
                  <a:srgbClr val="545454"/>
                </a:solidFill>
                <a:latin typeface="Lato"/>
                <a:ea typeface="Lato"/>
                <a:cs typeface="Lato"/>
                <a:sym typeface="Lato"/>
              </a:rPr>
              <a:t>io</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 p</a:t>
            </a:r>
            <a:r>
              <a:rPr lang="en-US" sz="2499">
                <a:solidFill>
                  <a:srgbClr val="545454"/>
                </a:solidFill>
                <a:latin typeface="Lato"/>
                <a:ea typeface="Lato"/>
                <a:cs typeface="Lato"/>
                <a:sym typeface="Lato"/>
              </a:rPr>
              <a:t>lan</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 de</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m</a:t>
            </a:r>
            <a:r>
              <a:rPr lang="en-US" sz="2499">
                <a:solidFill>
                  <a:srgbClr val="545454"/>
                </a:solidFill>
                <a:latin typeface="Lato"/>
                <a:ea typeface="Lato"/>
                <a:cs typeface="Lato"/>
                <a:sym typeface="Lato"/>
              </a:rPr>
              <a:t>arketi</a:t>
            </a:r>
            <a:r>
              <a:rPr lang="en-US" sz="2499">
                <a:solidFill>
                  <a:srgbClr val="545454"/>
                </a:solidFill>
                <a:latin typeface="Lato"/>
                <a:ea typeface="Lato"/>
                <a:cs typeface="Lato"/>
                <a:sym typeface="Lato"/>
              </a:rPr>
              <a:t>n</a:t>
            </a:r>
            <a:r>
              <a:rPr lang="en-US" sz="2499">
                <a:solidFill>
                  <a:srgbClr val="545454"/>
                </a:solidFill>
                <a:latin typeface="Lato"/>
                <a:ea typeface="Lato"/>
                <a:cs typeface="Lato"/>
                <a:sym typeface="Lato"/>
              </a:rPr>
              <a:t>g e de </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e</a:t>
            </a:r>
            <a:r>
              <a:rPr lang="en-US" sz="2499">
                <a:solidFill>
                  <a:srgbClr val="545454"/>
                </a:solidFill>
                <a:latin typeface="Lato"/>
                <a:ea typeface="Lato"/>
                <a:cs typeface="Lato"/>
                <a:sym typeface="Lato"/>
              </a:rPr>
              <a:t>r</a:t>
            </a:r>
            <a:r>
              <a:rPr lang="en-US" sz="2499">
                <a:solidFill>
                  <a:srgbClr val="545454"/>
                </a:solidFill>
                <a:latin typeface="Lato"/>
                <a:ea typeface="Lato"/>
                <a:cs typeface="Lato"/>
                <a:sym typeface="Lato"/>
              </a:rPr>
              <a:t>viços,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pesq</a:t>
            </a:r>
            <a:r>
              <a:rPr lang="en-US" sz="2499">
                <a:solidFill>
                  <a:srgbClr val="545454"/>
                </a:solidFill>
                <a:latin typeface="Lato"/>
                <a:ea typeface="Lato"/>
                <a:cs typeface="Lato"/>
                <a:sym typeface="Lato"/>
              </a:rPr>
              <a:t>ui</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a</a:t>
            </a:r>
            <a:r>
              <a:rPr lang="en-US" sz="2499">
                <a:solidFill>
                  <a:srgbClr val="545454"/>
                </a:solidFill>
                <a:latin typeface="Lato"/>
                <a:ea typeface="Lato"/>
                <a:cs typeface="Lato"/>
                <a:sym typeface="Lato"/>
              </a:rPr>
              <a:t>s c</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m</a:t>
            </a:r>
            <a:r>
              <a:rPr lang="en-US" sz="2499">
                <a:solidFill>
                  <a:srgbClr val="545454"/>
                </a:solidFill>
                <a:latin typeface="Lato"/>
                <a:ea typeface="Lato"/>
                <a:cs typeface="Lato"/>
                <a:sym typeface="Lato"/>
              </a:rPr>
              <a:t> co</a:t>
            </a:r>
            <a:r>
              <a:rPr lang="en-US" sz="2499">
                <a:solidFill>
                  <a:srgbClr val="545454"/>
                </a:solidFill>
                <a:latin typeface="Lato"/>
                <a:ea typeface="Lato"/>
                <a:cs typeface="Lato"/>
                <a:sym typeface="Lato"/>
              </a:rPr>
              <a:t>nsu</a:t>
            </a:r>
            <a:r>
              <a:rPr lang="en-US" sz="2499">
                <a:solidFill>
                  <a:srgbClr val="545454"/>
                </a:solidFill>
                <a:latin typeface="Lato"/>
                <a:ea typeface="Lato"/>
                <a:cs typeface="Lato"/>
                <a:sym typeface="Lato"/>
              </a:rPr>
              <a:t>m</a:t>
            </a:r>
            <a:r>
              <a:rPr lang="en-US" sz="2499">
                <a:solidFill>
                  <a:srgbClr val="545454"/>
                </a:solidFill>
                <a:latin typeface="Lato"/>
                <a:ea typeface="Lato"/>
                <a:cs typeface="Lato"/>
                <a:sym typeface="Lato"/>
              </a:rPr>
              <a:t>idores,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pr</a:t>
            </a:r>
            <a:r>
              <a:rPr lang="en-US" sz="2499">
                <a:solidFill>
                  <a:srgbClr val="545454"/>
                </a:solidFill>
                <a:latin typeface="Lato"/>
                <a:ea typeface="Lato"/>
                <a:cs typeface="Lato"/>
                <a:sym typeface="Lato"/>
              </a:rPr>
              <a:t>oces</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d</a:t>
            </a:r>
            <a:r>
              <a:rPr lang="en-US" sz="2499">
                <a:solidFill>
                  <a:srgbClr val="545454"/>
                </a:solidFill>
                <a:latin typeface="Lato"/>
                <a:ea typeface="Lato"/>
                <a:cs typeface="Lato"/>
                <a:sym typeface="Lato"/>
              </a:rPr>
              <a:t>e </a:t>
            </a:r>
            <a:r>
              <a:rPr lang="en-US" sz="2499">
                <a:solidFill>
                  <a:srgbClr val="545454"/>
                </a:solidFill>
                <a:latin typeface="Lato"/>
                <a:ea typeface="Lato"/>
                <a:cs typeface="Lato"/>
                <a:sym typeface="Lato"/>
              </a:rPr>
              <a:t>fab</a:t>
            </a:r>
            <a:r>
              <a:rPr lang="en-US" sz="2499">
                <a:solidFill>
                  <a:srgbClr val="545454"/>
                </a:solidFill>
                <a:latin typeface="Lato"/>
                <a:ea typeface="Lato"/>
                <a:cs typeface="Lato"/>
                <a:sym typeface="Lato"/>
              </a:rPr>
              <a:t>r</a:t>
            </a:r>
            <a:r>
              <a:rPr lang="en-US" sz="2499">
                <a:solidFill>
                  <a:srgbClr val="545454"/>
                </a:solidFill>
                <a:latin typeface="Lato"/>
                <a:ea typeface="Lato"/>
                <a:cs typeface="Lato"/>
                <a:sym typeface="Lato"/>
              </a:rPr>
              <a:t>icaçõ</a:t>
            </a:r>
            <a:r>
              <a:rPr lang="en-US" sz="2499">
                <a:solidFill>
                  <a:srgbClr val="545454"/>
                </a:solidFill>
                <a:latin typeface="Lato"/>
                <a:ea typeface="Lato"/>
                <a:cs typeface="Lato"/>
                <a:sym typeface="Lato"/>
              </a:rPr>
              <a:t>es</a:t>
            </a:r>
            <a:r>
              <a:rPr lang="en-US" sz="2499">
                <a:solidFill>
                  <a:srgbClr val="545454"/>
                </a:solidFill>
                <a:latin typeface="Lato"/>
                <a:ea typeface="Lato"/>
                <a:cs typeface="Lato"/>
                <a:sym typeface="Lato"/>
              </a:rPr>
              <a:t>, rec</a:t>
            </a:r>
            <a:r>
              <a:rPr lang="en-US" sz="2499">
                <a:solidFill>
                  <a:srgbClr val="545454"/>
                </a:solidFill>
                <a:latin typeface="Lato"/>
                <a:ea typeface="Lato"/>
                <a:cs typeface="Lato"/>
                <a:sym typeface="Lato"/>
              </a:rPr>
              <a:t>eit</a:t>
            </a:r>
            <a:r>
              <a:rPr lang="en-US" sz="2499">
                <a:solidFill>
                  <a:srgbClr val="545454"/>
                </a:solidFill>
                <a:latin typeface="Lato"/>
                <a:ea typeface="Lato"/>
                <a:cs typeface="Lato"/>
                <a:sym typeface="Lato"/>
              </a:rPr>
              <a:t>as de pr</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dut</a:t>
            </a:r>
            <a:r>
              <a:rPr lang="en-US" sz="2499">
                <a:solidFill>
                  <a:srgbClr val="545454"/>
                </a:solidFill>
                <a:latin typeface="Lato"/>
                <a:ea typeface="Lato"/>
                <a:cs typeface="Lato"/>
                <a:sym typeface="Lato"/>
              </a:rPr>
              <a:t>os</a:t>
            </a:r>
            <a:r>
              <a:rPr lang="en-US" sz="2499">
                <a:solidFill>
                  <a:srgbClr val="545454"/>
                </a:solidFill>
                <a:latin typeface="Lato"/>
                <a:ea typeface="Lato"/>
                <a:cs typeface="Lato"/>
                <a:sym typeface="Lato"/>
              </a:rPr>
              <a:t>,</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d</a:t>
            </a:r>
            <a:r>
              <a:rPr lang="en-US" sz="2499">
                <a:solidFill>
                  <a:srgbClr val="545454"/>
                </a:solidFill>
                <a:latin typeface="Lato"/>
                <a:ea typeface="Lato"/>
                <a:cs typeface="Lato"/>
                <a:sym typeface="Lato"/>
              </a:rPr>
              <a:t>e</a:t>
            </a:r>
            <a:r>
              <a:rPr lang="en-US" sz="2499">
                <a:solidFill>
                  <a:srgbClr val="545454"/>
                </a:solidFill>
                <a:latin typeface="Lato"/>
                <a:ea typeface="Lato"/>
                <a:cs typeface="Lato"/>
                <a:sym typeface="Lato"/>
              </a:rPr>
              <a:t>si</a:t>
            </a:r>
            <a:r>
              <a:rPr lang="en-US" sz="2499">
                <a:solidFill>
                  <a:srgbClr val="545454"/>
                </a:solidFill>
                <a:latin typeface="Lato"/>
                <a:ea typeface="Lato"/>
                <a:cs typeface="Lato"/>
                <a:sym typeface="Lato"/>
              </a:rPr>
              <a:t>g</a:t>
            </a:r>
            <a:r>
              <a:rPr lang="en-US" sz="2499">
                <a:solidFill>
                  <a:srgbClr val="545454"/>
                </a:solidFill>
                <a:latin typeface="Lato"/>
                <a:ea typeface="Lato"/>
                <a:cs typeface="Lato"/>
                <a:sym typeface="Lato"/>
              </a:rPr>
              <a:t>ns, b</a:t>
            </a:r>
            <a:r>
              <a:rPr lang="en-US" sz="2499">
                <a:solidFill>
                  <a:srgbClr val="545454"/>
                </a:solidFill>
                <a:latin typeface="Lato"/>
                <a:ea typeface="Lato"/>
                <a:cs typeface="Lato"/>
                <a:sym typeface="Lato"/>
              </a:rPr>
              <a:t>ase</a:t>
            </a:r>
            <a:r>
              <a:rPr lang="en-US" sz="2499">
                <a:solidFill>
                  <a:srgbClr val="545454"/>
                </a:solidFill>
                <a:latin typeface="Lato"/>
                <a:ea typeface="Lato"/>
                <a:cs typeface="Lato"/>
                <a:sym typeface="Lato"/>
              </a:rPr>
              <a:t>s de dad</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s, </a:t>
            </a:r>
            <a:r>
              <a:rPr lang="en-US" sz="2499">
                <a:solidFill>
                  <a:srgbClr val="545454"/>
                </a:solidFill>
                <a:latin typeface="Lato"/>
                <a:ea typeface="Lato"/>
                <a:cs typeface="Lato"/>
                <a:sym typeface="Lato"/>
              </a:rPr>
              <a:t>r</a:t>
            </a:r>
            <a:r>
              <a:rPr lang="en-US" sz="2499">
                <a:solidFill>
                  <a:srgbClr val="545454"/>
                </a:solidFill>
                <a:latin typeface="Lato"/>
                <a:ea typeface="Lato"/>
                <a:cs typeface="Lato"/>
                <a:sym typeface="Lato"/>
              </a:rPr>
              <a:t>eg</a:t>
            </a:r>
            <a:r>
              <a:rPr lang="en-US" sz="2499">
                <a:solidFill>
                  <a:srgbClr val="545454"/>
                </a:solidFill>
                <a:latin typeface="Lato"/>
                <a:ea typeface="Lato"/>
                <a:cs typeface="Lato"/>
                <a:sym typeface="Lato"/>
              </a:rPr>
              <a:t>istr</a:t>
            </a:r>
            <a:r>
              <a:rPr lang="en-US" sz="2499">
                <a:solidFill>
                  <a:srgbClr val="545454"/>
                </a:solidFill>
                <a:latin typeface="Lato"/>
                <a:ea typeface="Lato"/>
                <a:cs typeface="Lato"/>
                <a:sym typeface="Lato"/>
              </a:rPr>
              <a:t>os, </a:t>
            </a:r>
            <a:r>
              <a:rPr lang="en-US" sz="2499">
                <a:solidFill>
                  <a:srgbClr val="545454"/>
                </a:solidFill>
                <a:latin typeface="Lato"/>
                <a:ea typeface="Lato"/>
                <a:cs typeface="Lato"/>
                <a:sym typeface="Lato"/>
              </a:rPr>
              <a:t>i</a:t>
            </a:r>
            <a:r>
              <a:rPr lang="en-US" sz="2499">
                <a:solidFill>
                  <a:srgbClr val="545454"/>
                </a:solidFill>
                <a:latin typeface="Lato"/>
                <a:ea typeface="Lato"/>
                <a:cs typeface="Lato"/>
                <a:sym typeface="Lato"/>
              </a:rPr>
              <a:t>nf</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rmações</a:t>
            </a:r>
            <a:r>
              <a:rPr lang="en-US" sz="2499">
                <a:solidFill>
                  <a:srgbClr val="545454"/>
                </a:solidFill>
                <a:latin typeface="Lato"/>
                <a:ea typeface="Lato"/>
                <a:cs typeface="Lato"/>
                <a:sym typeface="Lato"/>
              </a:rPr>
              <a:t> </a:t>
            </a:r>
            <a:r>
              <a:rPr lang="en-US" sz="2499">
                <a:solidFill>
                  <a:srgbClr val="545454"/>
                </a:solidFill>
                <a:latin typeface="Lato"/>
                <a:ea typeface="Lato"/>
                <a:cs typeface="Lato"/>
                <a:sym typeface="Lato"/>
              </a:rPr>
              <a:t>salariais e quaisquer dados financeiros ou outros dados não publicados. </a:t>
            </a:r>
          </a:p>
          <a:p>
            <a:pPr algn="l">
              <a:lnSpc>
                <a:spcPts val="3449"/>
              </a:lnSpc>
            </a:pPr>
            <a:r>
              <a:rPr lang="en-US" sz="2499">
                <a:solidFill>
                  <a:srgbClr val="545454"/>
                </a:solidFill>
                <a:latin typeface="Lato"/>
                <a:ea typeface="Lato"/>
                <a:cs typeface="Lato"/>
                <a:sym typeface="Lato"/>
              </a:rPr>
              <a:t>O sucesso contínuo da Adicel depende do uso de suas informaçõ</a:t>
            </a:r>
            <a:r>
              <a:rPr lang="en-US" sz="2499">
                <a:solidFill>
                  <a:srgbClr val="545454"/>
                </a:solidFill>
                <a:latin typeface="Lato"/>
                <a:ea typeface="Lato"/>
                <a:cs typeface="Lato"/>
                <a:sym typeface="Lato"/>
              </a:rPr>
              <a:t>e</a:t>
            </a:r>
            <a:r>
              <a:rPr lang="en-US" sz="2499">
                <a:solidFill>
                  <a:srgbClr val="545454"/>
                </a:solidFill>
                <a:latin typeface="Lato"/>
                <a:ea typeface="Lato"/>
                <a:cs typeface="Lato"/>
                <a:sym typeface="Lato"/>
              </a:rPr>
              <a:t>s c</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nfidenciais e</a:t>
            </a:r>
            <a:r>
              <a:rPr lang="en-US" sz="2499">
                <a:solidFill>
                  <a:srgbClr val="545454"/>
                </a:solidFill>
                <a:latin typeface="Lato"/>
                <a:ea typeface="Lato"/>
                <a:cs typeface="Lato"/>
                <a:sym typeface="Lato"/>
              </a:rPr>
              <a:t> de </a:t>
            </a:r>
            <a:r>
              <a:rPr lang="en-US" sz="2499">
                <a:solidFill>
                  <a:srgbClr val="545454"/>
                </a:solidFill>
                <a:latin typeface="Lato"/>
                <a:ea typeface="Lato"/>
                <a:cs typeface="Lato"/>
                <a:sym typeface="Lato"/>
              </a:rPr>
              <a:t>sua nã</a:t>
            </a:r>
            <a:r>
              <a:rPr lang="en-US" sz="2499">
                <a:solidFill>
                  <a:srgbClr val="545454"/>
                </a:solidFill>
                <a:latin typeface="Lato"/>
                <a:ea typeface="Lato"/>
                <a:cs typeface="Lato"/>
                <a:sym typeface="Lato"/>
              </a:rPr>
              <a:t>o</a:t>
            </a:r>
            <a:r>
              <a:rPr lang="en-US" sz="2499">
                <a:solidFill>
                  <a:srgbClr val="545454"/>
                </a:solidFill>
                <a:latin typeface="Lato"/>
                <a:ea typeface="Lato"/>
                <a:cs typeface="Lato"/>
                <a:sym typeface="Lato"/>
              </a:rPr>
              <a:t>-</a:t>
            </a:r>
            <a:r>
              <a:rPr lang="en-US" sz="2499">
                <a:solidFill>
                  <a:srgbClr val="545454"/>
                </a:solidFill>
                <a:latin typeface="Lato"/>
                <a:ea typeface="Lato"/>
                <a:cs typeface="Lato"/>
                <a:sym typeface="Lato"/>
              </a:rPr>
              <a:t>d</a:t>
            </a:r>
            <a:r>
              <a:rPr lang="en-US" sz="2499">
                <a:solidFill>
                  <a:srgbClr val="545454"/>
                </a:solidFill>
                <a:latin typeface="Lato"/>
                <a:ea typeface="Lato"/>
                <a:cs typeface="Lato"/>
                <a:sym typeface="Lato"/>
              </a:rPr>
              <a:t>iv</a:t>
            </a:r>
            <a:r>
              <a:rPr lang="en-US" sz="2499">
                <a:solidFill>
                  <a:srgbClr val="545454"/>
                </a:solidFill>
                <a:latin typeface="Lato"/>
                <a:ea typeface="Lato"/>
                <a:cs typeface="Lato"/>
                <a:sym typeface="Lato"/>
              </a:rPr>
              <a:t>u</a:t>
            </a:r>
            <a:r>
              <a:rPr lang="en-US" sz="2499">
                <a:solidFill>
                  <a:srgbClr val="545454"/>
                </a:solidFill>
                <a:latin typeface="Lato"/>
                <a:ea typeface="Lato"/>
                <a:cs typeface="Lato"/>
                <a:sym typeface="Lato"/>
              </a:rPr>
              <a:t>lga</a:t>
            </a:r>
            <a:r>
              <a:rPr lang="en-US" sz="2499">
                <a:solidFill>
                  <a:srgbClr val="545454"/>
                </a:solidFill>
                <a:latin typeface="Lato"/>
                <a:ea typeface="Lato"/>
                <a:cs typeface="Lato"/>
                <a:sym typeface="Lato"/>
              </a:rPr>
              <a:t>ção</a:t>
            </a:r>
            <a:r>
              <a:rPr lang="en-US" sz="2499">
                <a:solidFill>
                  <a:srgbClr val="545454"/>
                </a:solidFill>
                <a:latin typeface="Lato"/>
                <a:ea typeface="Lato"/>
                <a:cs typeface="Lato"/>
                <a:sym typeface="Lato"/>
              </a:rPr>
              <a:t> a terceiros. A menos que seja requerido por lei ou autorizado pelo corpo gerencial, os colaboradores não devem divulgar informações confidenciais ou p</a:t>
            </a:r>
            <a:r>
              <a:rPr lang="en-US" sz="2499">
                <a:solidFill>
                  <a:srgbClr val="545454"/>
                </a:solidFill>
                <a:latin typeface="Lato"/>
                <a:ea typeface="Lato"/>
                <a:cs typeface="Lato"/>
                <a:sym typeface="Lato"/>
              </a:rPr>
              <a:t>e</a:t>
            </a:r>
            <a:r>
              <a:rPr lang="en-US" sz="2499">
                <a:solidFill>
                  <a:srgbClr val="545454"/>
                </a:solidFill>
                <a:latin typeface="Lato"/>
                <a:ea typeface="Lato"/>
                <a:cs typeface="Lato"/>
                <a:sym typeface="Lato"/>
              </a:rPr>
              <a:t>rmi</a:t>
            </a:r>
            <a:r>
              <a:rPr lang="en-US" sz="2499">
                <a:solidFill>
                  <a:srgbClr val="545454"/>
                </a:solidFill>
                <a:latin typeface="Lato"/>
                <a:ea typeface="Lato"/>
                <a:cs typeface="Lato"/>
                <a:sym typeface="Lato"/>
              </a:rPr>
              <a:t>t</a:t>
            </a:r>
            <a:r>
              <a:rPr lang="en-US" sz="2499">
                <a:solidFill>
                  <a:srgbClr val="545454"/>
                </a:solidFill>
                <a:latin typeface="Lato"/>
                <a:ea typeface="Lato"/>
                <a:cs typeface="Lato"/>
                <a:sym typeface="Lato"/>
              </a:rPr>
              <a:t>i</a:t>
            </a:r>
            <a:r>
              <a:rPr lang="en-US" sz="2499">
                <a:solidFill>
                  <a:srgbClr val="545454"/>
                </a:solidFill>
                <a:latin typeface="Lato"/>
                <a:ea typeface="Lato"/>
                <a:cs typeface="Lato"/>
                <a:sym typeface="Lato"/>
              </a:rPr>
              <a:t>r </a:t>
            </a:r>
            <a:r>
              <a:rPr lang="en-US" sz="2499">
                <a:solidFill>
                  <a:srgbClr val="545454"/>
                </a:solidFill>
                <a:latin typeface="Lato"/>
                <a:ea typeface="Lato"/>
                <a:cs typeface="Lato"/>
                <a:sym typeface="Lato"/>
              </a:rPr>
              <a:t>qu</a:t>
            </a:r>
            <a:r>
              <a:rPr lang="en-US" sz="2499">
                <a:solidFill>
                  <a:srgbClr val="545454"/>
                </a:solidFill>
                <a:latin typeface="Lato"/>
                <a:ea typeface="Lato"/>
                <a:cs typeface="Lato"/>
                <a:sym typeface="Lato"/>
              </a:rPr>
              <a:t>e </a:t>
            </a:r>
            <a:r>
              <a:rPr lang="en-US" sz="2499">
                <a:solidFill>
                  <a:srgbClr val="545454"/>
                </a:solidFill>
                <a:latin typeface="Lato"/>
                <a:ea typeface="Lato"/>
                <a:cs typeface="Lato"/>
                <a:sym typeface="Lato"/>
              </a:rPr>
              <a:t>s</a:t>
            </a:r>
            <a:r>
              <a:rPr lang="en-US" sz="2499">
                <a:solidFill>
                  <a:srgbClr val="545454"/>
                </a:solidFill>
                <a:latin typeface="Lato"/>
                <a:ea typeface="Lato"/>
                <a:cs typeface="Lato"/>
                <a:sym typeface="Lato"/>
              </a:rPr>
              <a:t>e</a:t>
            </a:r>
            <a:r>
              <a:rPr lang="en-US" sz="2499">
                <a:solidFill>
                  <a:srgbClr val="545454"/>
                </a:solidFill>
                <a:latin typeface="Lato"/>
                <a:ea typeface="Lato"/>
                <a:cs typeface="Lato"/>
                <a:sym typeface="Lato"/>
              </a:rPr>
              <a:t>jam </a:t>
            </a:r>
            <a:r>
              <a:rPr lang="en-US" sz="2499">
                <a:solidFill>
                  <a:srgbClr val="545454"/>
                </a:solidFill>
                <a:latin typeface="Lato"/>
                <a:ea typeface="Lato"/>
                <a:cs typeface="Lato"/>
                <a:sym typeface="Lato"/>
              </a:rPr>
              <a:t>di</a:t>
            </a:r>
            <a:r>
              <a:rPr lang="en-US" sz="2499">
                <a:solidFill>
                  <a:srgbClr val="545454"/>
                </a:solidFill>
                <a:latin typeface="Lato"/>
                <a:ea typeface="Lato"/>
                <a:cs typeface="Lato"/>
                <a:sym typeface="Lato"/>
              </a:rPr>
              <a:t>vulgadas. </a:t>
            </a:r>
          </a:p>
          <a:p>
            <a:pPr algn="l">
              <a:lnSpc>
                <a:spcPts val="3449"/>
              </a:lnSpc>
            </a:pPr>
            <a:r>
              <a:rPr lang="en-US" sz="2499">
                <a:solidFill>
                  <a:srgbClr val="545454"/>
                </a:solidFill>
                <a:latin typeface="Lato"/>
                <a:ea typeface="Lato"/>
                <a:cs typeface="Lato"/>
                <a:sym typeface="Lato"/>
              </a:rPr>
              <a:t>Essa obriga</a:t>
            </a:r>
            <a:r>
              <a:rPr lang="en-US" sz="2499">
                <a:solidFill>
                  <a:srgbClr val="545454"/>
                </a:solidFill>
                <a:latin typeface="Lato"/>
                <a:ea typeface="Lato"/>
                <a:cs typeface="Lato"/>
                <a:sym typeface="Lato"/>
              </a:rPr>
              <a:t>ção</a:t>
            </a:r>
            <a:r>
              <a:rPr lang="en-US" sz="2499">
                <a:solidFill>
                  <a:srgbClr val="545454"/>
                </a:solidFill>
                <a:latin typeface="Lato"/>
                <a:ea typeface="Lato"/>
                <a:cs typeface="Lato"/>
                <a:sym typeface="Lato"/>
              </a:rPr>
              <a:t> continua vigente mesmo após o eventual término da relação profissional do colaborador com a Empresa. </a:t>
            </a:r>
          </a:p>
          <a:p>
            <a:pPr algn="l">
              <a:lnSpc>
                <a:spcPts val="3449"/>
              </a:lnSpc>
            </a:pP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86875" y="-2650318"/>
            <a:ext cx="17661699" cy="6845960"/>
            <a:chOff x="0" y="0"/>
            <a:chExt cx="4651641" cy="1803051"/>
          </a:xfrm>
        </p:grpSpPr>
        <p:sp>
          <p:nvSpPr>
            <p:cNvPr name="Freeform 3" id="3"/>
            <p:cNvSpPr/>
            <p:nvPr/>
          </p:nvSpPr>
          <p:spPr>
            <a:xfrm flipH="false" flipV="false" rot="0">
              <a:off x="0" y="0"/>
              <a:ext cx="4651641" cy="1803051"/>
            </a:xfrm>
            <a:custGeom>
              <a:avLst/>
              <a:gdLst/>
              <a:ahLst/>
              <a:cxnLst/>
              <a:rect r="r" b="b" t="t" l="l"/>
              <a:pathLst>
                <a:path h="1803051" w="4651641">
                  <a:moveTo>
                    <a:pt x="29807" y="0"/>
                  </a:moveTo>
                  <a:lnTo>
                    <a:pt x="4621833" y="0"/>
                  </a:lnTo>
                  <a:cubicBezTo>
                    <a:pt x="4629739" y="0"/>
                    <a:pt x="4637320" y="3140"/>
                    <a:pt x="4642910" y="8730"/>
                  </a:cubicBezTo>
                  <a:cubicBezTo>
                    <a:pt x="4648500" y="14320"/>
                    <a:pt x="4651641" y="21902"/>
                    <a:pt x="4651641" y="29807"/>
                  </a:cubicBezTo>
                  <a:lnTo>
                    <a:pt x="4651641" y="1773244"/>
                  </a:lnTo>
                  <a:cubicBezTo>
                    <a:pt x="4651641" y="1781149"/>
                    <a:pt x="4648500" y="1788731"/>
                    <a:pt x="4642910" y="1794321"/>
                  </a:cubicBezTo>
                  <a:cubicBezTo>
                    <a:pt x="4637320" y="1799911"/>
                    <a:pt x="4629739" y="1803051"/>
                    <a:pt x="4621833" y="1803051"/>
                  </a:cubicBezTo>
                  <a:lnTo>
                    <a:pt x="29807" y="1803051"/>
                  </a:lnTo>
                  <a:cubicBezTo>
                    <a:pt x="21902" y="1803051"/>
                    <a:pt x="14320" y="1799911"/>
                    <a:pt x="8730" y="1794321"/>
                  </a:cubicBezTo>
                  <a:cubicBezTo>
                    <a:pt x="3140" y="1788731"/>
                    <a:pt x="0" y="1781149"/>
                    <a:pt x="0" y="1773244"/>
                  </a:cubicBezTo>
                  <a:lnTo>
                    <a:pt x="0" y="29807"/>
                  </a:lnTo>
                  <a:cubicBezTo>
                    <a:pt x="0" y="21902"/>
                    <a:pt x="3140" y="14320"/>
                    <a:pt x="8730" y="8730"/>
                  </a:cubicBezTo>
                  <a:cubicBezTo>
                    <a:pt x="14320" y="3140"/>
                    <a:pt x="21902" y="0"/>
                    <a:pt x="29807" y="0"/>
                  </a:cubicBezTo>
                  <a:close/>
                </a:path>
              </a:pathLst>
            </a:custGeom>
            <a:solidFill>
              <a:srgbClr val="0D5578"/>
            </a:solidFill>
          </p:spPr>
        </p:sp>
        <p:sp>
          <p:nvSpPr>
            <p:cNvPr name="TextBox 4" id="4"/>
            <p:cNvSpPr txBox="true"/>
            <p:nvPr/>
          </p:nvSpPr>
          <p:spPr>
            <a:xfrm>
              <a:off x="0" y="-57150"/>
              <a:ext cx="4651641" cy="1860201"/>
            </a:xfrm>
            <a:prstGeom prst="rect">
              <a:avLst/>
            </a:prstGeom>
          </p:spPr>
          <p:txBody>
            <a:bodyPr anchor="ctr" rtlCol="false" tIns="50800" lIns="50800" bIns="50800" rIns="50800"/>
            <a:lstStyle/>
            <a:p>
              <a:pPr algn="ctr">
                <a:lnSpc>
                  <a:spcPts val="2749"/>
                </a:lnSpc>
              </a:pPr>
            </a:p>
          </p:txBody>
        </p:sp>
      </p:grpSp>
      <p:grpSp>
        <p:nvGrpSpPr>
          <p:cNvPr name="Group 5" id="5"/>
          <p:cNvGrpSpPr/>
          <p:nvPr/>
        </p:nvGrpSpPr>
        <p:grpSpPr>
          <a:xfrm rot="0">
            <a:off x="-729725" y="-523617"/>
            <a:ext cx="9873725" cy="4719259"/>
            <a:chOff x="0" y="0"/>
            <a:chExt cx="1174524" cy="561377"/>
          </a:xfrm>
        </p:grpSpPr>
        <p:sp>
          <p:nvSpPr>
            <p:cNvPr name="Freeform 6" id="6"/>
            <p:cNvSpPr/>
            <p:nvPr/>
          </p:nvSpPr>
          <p:spPr>
            <a:xfrm flipH="false" flipV="false" rot="0">
              <a:off x="0" y="0"/>
              <a:ext cx="1174524" cy="561377"/>
            </a:xfrm>
            <a:custGeom>
              <a:avLst/>
              <a:gdLst/>
              <a:ahLst/>
              <a:cxnLst/>
              <a:rect r="r" b="b" t="t" l="l"/>
              <a:pathLst>
                <a:path h="561377" w="1174524">
                  <a:moveTo>
                    <a:pt x="40773" y="0"/>
                  </a:moveTo>
                  <a:lnTo>
                    <a:pt x="1133751" y="0"/>
                  </a:lnTo>
                  <a:cubicBezTo>
                    <a:pt x="1156269" y="0"/>
                    <a:pt x="1174524" y="18255"/>
                    <a:pt x="1174524" y="40773"/>
                  </a:cubicBezTo>
                  <a:lnTo>
                    <a:pt x="1174524" y="520604"/>
                  </a:lnTo>
                  <a:cubicBezTo>
                    <a:pt x="1174524" y="543122"/>
                    <a:pt x="1156269" y="561377"/>
                    <a:pt x="1133751" y="561377"/>
                  </a:cubicBezTo>
                  <a:lnTo>
                    <a:pt x="40773" y="561377"/>
                  </a:lnTo>
                  <a:cubicBezTo>
                    <a:pt x="18255" y="561377"/>
                    <a:pt x="0" y="543122"/>
                    <a:pt x="0" y="520604"/>
                  </a:cubicBezTo>
                  <a:lnTo>
                    <a:pt x="0" y="40773"/>
                  </a:lnTo>
                  <a:cubicBezTo>
                    <a:pt x="0" y="18255"/>
                    <a:pt x="18255" y="0"/>
                    <a:pt x="40773" y="0"/>
                  </a:cubicBezTo>
                  <a:close/>
                </a:path>
              </a:pathLst>
            </a:custGeom>
            <a:blipFill>
              <a:blip r:embed="rId2"/>
              <a:stretch>
                <a:fillRect l="0" t="-59291" r="0" b="-120010"/>
              </a:stretch>
            </a:blipFill>
            <a:ln w="95250" cap="rnd">
              <a:solidFill>
                <a:srgbClr val="FFFFFF"/>
              </a:solidFill>
              <a:prstDash val="solid"/>
              <a:round/>
            </a:ln>
          </p:spPr>
        </p:sp>
      </p:grpSp>
      <p:sp>
        <p:nvSpPr>
          <p:cNvPr name="TextBox 7" id="7"/>
          <p:cNvSpPr txBox="true"/>
          <p:nvPr/>
        </p:nvSpPr>
        <p:spPr>
          <a:xfrm rot="0">
            <a:off x="9882331" y="1660525"/>
            <a:ext cx="7437701" cy="1587500"/>
          </a:xfrm>
          <a:prstGeom prst="rect">
            <a:avLst/>
          </a:prstGeom>
        </p:spPr>
        <p:txBody>
          <a:bodyPr anchor="t" rtlCol="false" tIns="0" lIns="0" bIns="0" rIns="0">
            <a:spAutoFit/>
          </a:bodyPr>
          <a:lstStyle/>
          <a:p>
            <a:pPr algn="l">
              <a:lnSpc>
                <a:spcPts val="5500"/>
              </a:lnSpc>
            </a:pPr>
            <a:r>
              <a:rPr lang="en-US" sz="5000" b="true">
                <a:solidFill>
                  <a:srgbClr val="199D6A"/>
                </a:solidFill>
                <a:latin typeface="Mont Bold"/>
                <a:ea typeface="Mont Bold"/>
                <a:cs typeface="Mont Bold"/>
                <a:sym typeface="Mont Bold"/>
              </a:rPr>
              <a:t>Sistema de Câmera e Alarme</a:t>
            </a:r>
          </a:p>
        </p:txBody>
      </p:sp>
      <p:sp>
        <p:nvSpPr>
          <p:cNvPr name="TextBox 8" id="8"/>
          <p:cNvSpPr txBox="true"/>
          <p:nvPr/>
        </p:nvSpPr>
        <p:spPr>
          <a:xfrm rot="0">
            <a:off x="1604843" y="4780485"/>
            <a:ext cx="15078313" cy="5562600"/>
          </a:xfrm>
          <a:prstGeom prst="rect">
            <a:avLst/>
          </a:prstGeom>
        </p:spPr>
        <p:txBody>
          <a:bodyPr anchor="t" rtlCol="false" tIns="0" lIns="0" bIns="0" rIns="0">
            <a:spAutoFit/>
          </a:bodyPr>
          <a:lstStyle/>
          <a:p>
            <a:pPr algn="l">
              <a:lnSpc>
                <a:spcPts val="3449"/>
              </a:lnSpc>
            </a:pPr>
            <a:r>
              <a:rPr lang="en-US" sz="2499">
                <a:solidFill>
                  <a:srgbClr val="545454"/>
                </a:solidFill>
                <a:latin typeface="Lato"/>
                <a:ea typeface="Lato"/>
                <a:cs typeface="Lato"/>
                <a:sym typeface="Lato"/>
              </a:rPr>
              <a:t>A </a:t>
            </a:r>
            <a:r>
              <a:rPr lang="en-US" sz="2499" b="true">
                <a:solidFill>
                  <a:srgbClr val="025374"/>
                </a:solidFill>
                <a:latin typeface="Lato Bold"/>
                <a:ea typeface="Lato Bold"/>
                <a:cs typeface="Lato Bold"/>
                <a:sym typeface="Lato Bold"/>
              </a:rPr>
              <a:t>Adicel </a:t>
            </a:r>
            <a:r>
              <a:rPr lang="en-US" sz="2499">
                <a:solidFill>
                  <a:srgbClr val="545454"/>
                </a:solidFill>
                <a:latin typeface="Lato"/>
                <a:ea typeface="Lato"/>
                <a:cs typeface="Lato"/>
                <a:sym typeface="Lato"/>
              </a:rPr>
              <a:t>conta com um sistema de monitoramento por câmeras em suas instalações.</a:t>
            </a:r>
          </a:p>
          <a:p>
            <a:pPr algn="l">
              <a:lnSpc>
                <a:spcPts val="3449"/>
              </a:lnSpc>
            </a:pPr>
          </a:p>
          <a:p>
            <a:pPr algn="l">
              <a:lnSpc>
                <a:spcPts val="3449"/>
              </a:lnSpc>
            </a:pPr>
            <a:r>
              <a:rPr lang="en-US" sz="2499">
                <a:solidFill>
                  <a:srgbClr val="545454"/>
                </a:solidFill>
                <a:latin typeface="Lato"/>
                <a:ea typeface="Lato"/>
                <a:cs typeface="Lato"/>
                <a:sym typeface="Lato"/>
              </a:rPr>
              <a:t>Todas as áreas comuns são filmadas com o objetivo de garantir a segurança da empresa e de seus colaboradores.</a:t>
            </a:r>
          </a:p>
          <a:p>
            <a:pPr algn="l">
              <a:lnSpc>
                <a:spcPts val="3449"/>
              </a:lnSpc>
            </a:pPr>
          </a:p>
          <a:p>
            <a:pPr algn="l">
              <a:lnSpc>
                <a:spcPts val="3449"/>
              </a:lnSpc>
            </a:pPr>
            <a:r>
              <a:rPr lang="en-US" sz="2499">
                <a:solidFill>
                  <a:srgbClr val="545454"/>
                </a:solidFill>
                <a:latin typeface="Lato"/>
                <a:ea typeface="Lato"/>
                <a:cs typeface="Lato"/>
                <a:sym typeface="Lato"/>
              </a:rPr>
              <a:t>As imagens poderão ser utilizadas em caso de dúvidas ou situações que envolvam a rotina da empresa.</a:t>
            </a:r>
          </a:p>
          <a:p>
            <a:pPr algn="l">
              <a:lnSpc>
                <a:spcPts val="3449"/>
              </a:lnSpc>
            </a:pPr>
          </a:p>
          <a:p>
            <a:pPr algn="l">
              <a:lnSpc>
                <a:spcPts val="3449"/>
              </a:lnSpc>
            </a:pPr>
            <a:r>
              <a:rPr lang="en-US" sz="2499">
                <a:solidFill>
                  <a:srgbClr val="545454"/>
                </a:solidFill>
                <a:latin typeface="Lato"/>
                <a:ea typeface="Lato"/>
                <a:cs typeface="Lato"/>
                <a:sym typeface="Lato"/>
              </a:rPr>
              <a:t>Ressaltamos que áreas privativas, como banheiros e cozinha, não são monitoradas, preservando a privacidade de todos.</a:t>
            </a:r>
          </a:p>
          <a:p>
            <a:pPr algn="l">
              <a:lnSpc>
                <a:spcPts val="3449"/>
              </a:lnSpc>
            </a:pPr>
          </a:p>
          <a:p>
            <a:pPr algn="l">
              <a:lnSpc>
                <a:spcPts val="3449"/>
              </a:lnSpc>
            </a:pPr>
            <a:r>
              <a:rPr lang="en-US" sz="2499">
                <a:solidFill>
                  <a:srgbClr val="545454"/>
                </a:solidFill>
                <a:latin typeface="Lato"/>
                <a:ea typeface="Lato"/>
                <a:cs typeface="Lato"/>
                <a:sym typeface="Lato"/>
              </a:rPr>
              <a:t> </a:t>
            </a:r>
          </a:p>
          <a:p>
            <a:pPr algn="l">
              <a:lnSpc>
                <a:spcPts val="3449"/>
              </a:lnSpc>
            </a:pPr>
          </a:p>
          <a:p>
            <a:pPr algn="l">
              <a:lnSpc>
                <a:spcPts val="344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2537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0" y="-900"/>
            <a:ext cx="18288000" cy="10288800"/>
            <a:chOff x="0" y="0"/>
            <a:chExt cx="24384000" cy="13718400"/>
          </a:xfrm>
        </p:grpSpPr>
        <p:sp>
          <p:nvSpPr>
            <p:cNvPr name="Freeform 3" id="3"/>
            <p:cNvSpPr/>
            <p:nvPr/>
          </p:nvSpPr>
          <p:spPr>
            <a:xfrm flipH="false" flipV="false" rot="0">
              <a:off x="0" y="0"/>
              <a:ext cx="24384000" cy="13718412"/>
            </a:xfrm>
            <a:custGeom>
              <a:avLst/>
              <a:gdLst/>
              <a:ahLst/>
              <a:cxnLst/>
              <a:rect r="r" b="b" t="t" l="l"/>
              <a:pathLst>
                <a:path h="13718412" w="24384000">
                  <a:moveTo>
                    <a:pt x="0" y="0"/>
                  </a:moveTo>
                  <a:lnTo>
                    <a:pt x="24384000" y="0"/>
                  </a:lnTo>
                  <a:lnTo>
                    <a:pt x="24384000" y="13718412"/>
                  </a:lnTo>
                  <a:lnTo>
                    <a:pt x="0" y="13718412"/>
                  </a:lnTo>
                  <a:lnTo>
                    <a:pt x="0" y="0"/>
                  </a:lnTo>
                  <a:close/>
                </a:path>
              </a:pathLst>
            </a:custGeom>
            <a:blipFill>
              <a:blip r:embed="rId2">
                <a:alphaModFix amt="7989"/>
              </a:blip>
              <a:stretch>
                <a:fillRect l="-8" t="0" r="-8" b="0"/>
              </a:stretch>
            </a:blipFill>
          </p:spPr>
        </p:sp>
      </p:grpSp>
      <p:sp>
        <p:nvSpPr>
          <p:cNvPr name="AutoShape 4" id="4"/>
          <p:cNvSpPr/>
          <p:nvPr/>
        </p:nvSpPr>
        <p:spPr>
          <a:xfrm rot="0">
            <a:off x="1028700" y="5572694"/>
            <a:ext cx="14181494" cy="9525"/>
          </a:xfrm>
          <a:prstGeom prst="rect">
            <a:avLst/>
          </a:prstGeom>
          <a:solidFill>
            <a:srgbClr val="F8F8F8"/>
          </a:solidFill>
        </p:spPr>
      </p:sp>
      <p:grpSp>
        <p:nvGrpSpPr>
          <p:cNvPr name="Group 5" id="5"/>
          <p:cNvGrpSpPr>
            <a:grpSpLocks noChangeAspect="true"/>
          </p:cNvGrpSpPr>
          <p:nvPr/>
        </p:nvGrpSpPr>
        <p:grpSpPr>
          <a:xfrm rot="0">
            <a:off x="1028700" y="5329282"/>
            <a:ext cx="486822" cy="486822"/>
            <a:chOff x="0" y="0"/>
            <a:chExt cx="1708150" cy="1708150"/>
          </a:xfrm>
        </p:grpSpPr>
        <p:sp>
          <p:nvSpPr>
            <p:cNvPr name="Freeform 6" id="6"/>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99D6A"/>
            </a:solidFill>
          </p:spPr>
        </p:sp>
      </p:grpSp>
      <p:grpSp>
        <p:nvGrpSpPr>
          <p:cNvPr name="Group 7" id="7"/>
          <p:cNvGrpSpPr>
            <a:grpSpLocks noChangeAspect="true"/>
          </p:cNvGrpSpPr>
          <p:nvPr/>
        </p:nvGrpSpPr>
        <p:grpSpPr>
          <a:xfrm rot="0">
            <a:off x="4452368" y="5329282"/>
            <a:ext cx="486822" cy="486822"/>
            <a:chOff x="0" y="0"/>
            <a:chExt cx="1708150" cy="1708150"/>
          </a:xfrm>
        </p:grpSpPr>
        <p:sp>
          <p:nvSpPr>
            <p:cNvPr name="Freeform 8" id="8"/>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99D6A"/>
            </a:solidFill>
          </p:spPr>
        </p:sp>
      </p:grpSp>
      <p:grpSp>
        <p:nvGrpSpPr>
          <p:cNvPr name="Group 9" id="9"/>
          <p:cNvGrpSpPr>
            <a:grpSpLocks noChangeAspect="true"/>
          </p:cNvGrpSpPr>
          <p:nvPr/>
        </p:nvGrpSpPr>
        <p:grpSpPr>
          <a:xfrm rot="0">
            <a:off x="7876036" y="5329282"/>
            <a:ext cx="486822" cy="486822"/>
            <a:chOff x="0" y="0"/>
            <a:chExt cx="1708150" cy="1708150"/>
          </a:xfrm>
        </p:grpSpPr>
        <p:sp>
          <p:nvSpPr>
            <p:cNvPr name="Freeform 10" id="10"/>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99D6A"/>
            </a:solidFill>
          </p:spPr>
        </p:sp>
      </p:grpSp>
      <p:grpSp>
        <p:nvGrpSpPr>
          <p:cNvPr name="Group 11" id="11"/>
          <p:cNvGrpSpPr>
            <a:grpSpLocks noChangeAspect="true"/>
          </p:cNvGrpSpPr>
          <p:nvPr/>
        </p:nvGrpSpPr>
        <p:grpSpPr>
          <a:xfrm rot="0">
            <a:off x="11299704" y="5338807"/>
            <a:ext cx="486822" cy="486822"/>
            <a:chOff x="0" y="0"/>
            <a:chExt cx="1708150" cy="1708150"/>
          </a:xfrm>
        </p:grpSpPr>
        <p:sp>
          <p:nvSpPr>
            <p:cNvPr name="Freeform 12" id="12"/>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99D6A"/>
            </a:solidFill>
          </p:spPr>
        </p:sp>
      </p:grpSp>
      <p:grpSp>
        <p:nvGrpSpPr>
          <p:cNvPr name="Group 13" id="13"/>
          <p:cNvGrpSpPr>
            <a:grpSpLocks noChangeAspect="true"/>
          </p:cNvGrpSpPr>
          <p:nvPr/>
        </p:nvGrpSpPr>
        <p:grpSpPr>
          <a:xfrm rot="0">
            <a:off x="14723372" y="5329282"/>
            <a:ext cx="486822" cy="486822"/>
            <a:chOff x="0" y="0"/>
            <a:chExt cx="1708150" cy="1708150"/>
          </a:xfrm>
        </p:grpSpPr>
        <p:sp>
          <p:nvSpPr>
            <p:cNvPr name="Freeform 14" id="14"/>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99D6A"/>
            </a:solidFill>
          </p:spPr>
        </p:sp>
      </p:grpSp>
      <p:sp>
        <p:nvSpPr>
          <p:cNvPr name="TextBox 15" id="15"/>
          <p:cNvSpPr txBox="true"/>
          <p:nvPr/>
        </p:nvSpPr>
        <p:spPr>
          <a:xfrm rot="0">
            <a:off x="867390" y="3220731"/>
            <a:ext cx="10919137" cy="490855"/>
          </a:xfrm>
          <a:prstGeom prst="rect">
            <a:avLst/>
          </a:prstGeom>
        </p:spPr>
        <p:txBody>
          <a:bodyPr anchor="t" rtlCol="false" tIns="0" lIns="0" bIns="0" rIns="0">
            <a:spAutoFit/>
          </a:bodyPr>
          <a:lstStyle/>
          <a:p>
            <a:pPr algn="l">
              <a:lnSpc>
                <a:spcPts val="3919"/>
              </a:lnSpc>
              <a:spcBef>
                <a:spcPct val="0"/>
              </a:spcBef>
            </a:pPr>
            <a:r>
              <a:rPr lang="en-US" b="true" sz="2799">
                <a:solidFill>
                  <a:srgbClr val="F2F2F2"/>
                </a:solidFill>
                <a:latin typeface="Lato Bold"/>
                <a:ea typeface="Lato Bold"/>
                <a:cs typeface="Lato Bold"/>
                <a:sym typeface="Lato Bold"/>
              </a:rPr>
              <a:t>Agenda</a:t>
            </a:r>
          </a:p>
        </p:txBody>
      </p:sp>
      <p:grpSp>
        <p:nvGrpSpPr>
          <p:cNvPr name="Group 16" id="16"/>
          <p:cNvGrpSpPr/>
          <p:nvPr/>
        </p:nvGrpSpPr>
        <p:grpSpPr>
          <a:xfrm rot="0">
            <a:off x="1028700" y="6412781"/>
            <a:ext cx="3223645" cy="3253062"/>
            <a:chOff x="0" y="0"/>
            <a:chExt cx="4298193" cy="4337417"/>
          </a:xfrm>
        </p:grpSpPr>
        <p:sp>
          <p:nvSpPr>
            <p:cNvPr name="TextBox 17" id="17"/>
            <p:cNvSpPr txBox="true"/>
            <p:nvPr/>
          </p:nvSpPr>
          <p:spPr>
            <a:xfrm rot="0">
              <a:off x="0" y="-47625"/>
              <a:ext cx="4298193" cy="967105"/>
            </a:xfrm>
            <a:prstGeom prst="rect">
              <a:avLst/>
            </a:prstGeom>
          </p:spPr>
          <p:txBody>
            <a:bodyPr anchor="t" rtlCol="false" tIns="0" lIns="0" bIns="0" rIns="0">
              <a:spAutoFit/>
            </a:bodyPr>
            <a:lstStyle/>
            <a:p>
              <a:pPr algn="l">
                <a:lnSpc>
                  <a:spcPts val="2940"/>
                </a:lnSpc>
                <a:spcBef>
                  <a:spcPct val="0"/>
                </a:spcBef>
              </a:pPr>
              <a:r>
                <a:rPr lang="en-US" b="true" sz="2100">
                  <a:solidFill>
                    <a:srgbClr val="F2F2F2"/>
                  </a:solidFill>
                  <a:latin typeface="Lato Bold"/>
                  <a:ea typeface="Lato Bold"/>
                  <a:cs typeface="Lato Bold"/>
                  <a:sym typeface="Lato Bold"/>
                </a:rPr>
                <a:t>BOAS-</a:t>
              </a:r>
              <a:r>
                <a:rPr lang="en-US" b="true" sz="2100">
                  <a:solidFill>
                    <a:srgbClr val="F2F2F2"/>
                  </a:solidFill>
                  <a:latin typeface="Lato Bold"/>
                  <a:ea typeface="Lato Bold"/>
                  <a:cs typeface="Lato Bold"/>
                  <a:sym typeface="Lato Bold"/>
                </a:rPr>
                <a:t>VINDAS E INTEGRAÇÃO</a:t>
              </a:r>
            </a:p>
          </p:txBody>
        </p:sp>
        <p:sp>
          <p:nvSpPr>
            <p:cNvPr name="TextBox 18" id="18"/>
            <p:cNvSpPr txBox="true"/>
            <p:nvPr/>
          </p:nvSpPr>
          <p:spPr>
            <a:xfrm rot="0">
              <a:off x="0" y="1334031"/>
              <a:ext cx="4298193" cy="3425190"/>
            </a:xfrm>
            <a:prstGeom prst="rect">
              <a:avLst/>
            </a:prstGeom>
          </p:spPr>
          <p:txBody>
            <a:bodyPr anchor="t" rtlCol="false" tIns="0" lIns="0" bIns="0" rIns="0">
              <a:spAutoFit/>
            </a:bodyPr>
            <a:lstStyle/>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Recepção e a</a:t>
              </a:r>
              <a:r>
                <a:rPr lang="en-US" sz="1700">
                  <a:solidFill>
                    <a:srgbClr val="F2F2F2"/>
                  </a:solidFill>
                  <a:latin typeface="Lato Light"/>
                  <a:ea typeface="Lato Light"/>
                  <a:cs typeface="Lato Light"/>
                  <a:sym typeface="Lato Light"/>
                </a:rPr>
                <a:t>colhimento na Adicel.</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Apresentação da empresa, cultura, valores e políticas internas.</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Orientações sobre benefícios, rotina e processos iniciais.</a:t>
              </a:r>
            </a:p>
            <a:p>
              <a:pPr algn="l">
                <a:lnSpc>
                  <a:spcPts val="2550"/>
                </a:lnSpc>
              </a:pPr>
            </a:p>
          </p:txBody>
        </p:sp>
      </p:grpSp>
      <p:grpSp>
        <p:nvGrpSpPr>
          <p:cNvPr name="Group 19" id="19"/>
          <p:cNvGrpSpPr/>
          <p:nvPr/>
        </p:nvGrpSpPr>
        <p:grpSpPr>
          <a:xfrm rot="0">
            <a:off x="4452368" y="6412781"/>
            <a:ext cx="3223645" cy="3260559"/>
            <a:chOff x="0" y="0"/>
            <a:chExt cx="4298193" cy="4347412"/>
          </a:xfrm>
        </p:grpSpPr>
        <p:sp>
          <p:nvSpPr>
            <p:cNvPr name="TextBox 20" id="20"/>
            <p:cNvSpPr txBox="true"/>
            <p:nvPr/>
          </p:nvSpPr>
          <p:spPr>
            <a:xfrm rot="0">
              <a:off x="0" y="-47625"/>
              <a:ext cx="4298193" cy="967105"/>
            </a:xfrm>
            <a:prstGeom prst="rect">
              <a:avLst/>
            </a:prstGeom>
          </p:spPr>
          <p:txBody>
            <a:bodyPr anchor="t" rtlCol="false" tIns="0" lIns="0" bIns="0" rIns="0">
              <a:spAutoFit/>
            </a:bodyPr>
            <a:lstStyle/>
            <a:p>
              <a:pPr algn="l">
                <a:lnSpc>
                  <a:spcPts val="2940"/>
                </a:lnSpc>
                <a:spcBef>
                  <a:spcPct val="0"/>
                </a:spcBef>
              </a:pPr>
              <a:r>
                <a:rPr lang="en-US" b="true" sz="2100">
                  <a:solidFill>
                    <a:srgbClr val="F2F2F2"/>
                  </a:solidFill>
                  <a:latin typeface="Lato Bold"/>
                  <a:ea typeface="Lato Bold"/>
                  <a:cs typeface="Lato Bold"/>
                  <a:sym typeface="Lato Bold"/>
                </a:rPr>
                <a:t>CONHECEN</a:t>
              </a:r>
              <a:r>
                <a:rPr lang="en-US" b="true" sz="2100">
                  <a:solidFill>
                    <a:srgbClr val="F2F2F2"/>
                  </a:solidFill>
                  <a:latin typeface="Lato Bold"/>
                  <a:ea typeface="Lato Bold"/>
                  <a:cs typeface="Lato Bold"/>
                  <a:sym typeface="Lato Bold"/>
                </a:rPr>
                <a:t>DO A ÁREA E GUARDIÃO</a:t>
              </a:r>
            </a:p>
          </p:txBody>
        </p:sp>
        <p:sp>
          <p:nvSpPr>
            <p:cNvPr name="TextBox 21" id="21"/>
            <p:cNvSpPr txBox="true"/>
            <p:nvPr/>
          </p:nvSpPr>
          <p:spPr>
            <a:xfrm rot="0">
              <a:off x="0" y="1334031"/>
              <a:ext cx="4298193" cy="3856990"/>
            </a:xfrm>
            <a:prstGeom prst="rect">
              <a:avLst/>
            </a:prstGeom>
          </p:spPr>
          <p:txBody>
            <a:bodyPr anchor="t" rtlCol="false" tIns="0" lIns="0" bIns="0" rIns="0">
              <a:spAutoFit/>
            </a:bodyPr>
            <a:lstStyle/>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Apresentação da área, responsabilidades e principais atividades.</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Escolha do tutor responsável pelo acompanhamento inicial.</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Orientações sobre acessos (e-mail, sistemas internos, teams, etc.).</a:t>
              </a:r>
            </a:p>
            <a:p>
              <a:pPr algn="l">
                <a:lnSpc>
                  <a:spcPts val="2550"/>
                </a:lnSpc>
              </a:pPr>
            </a:p>
          </p:txBody>
        </p:sp>
      </p:grpSp>
      <p:grpSp>
        <p:nvGrpSpPr>
          <p:cNvPr name="Group 22" id="22"/>
          <p:cNvGrpSpPr/>
          <p:nvPr/>
        </p:nvGrpSpPr>
        <p:grpSpPr>
          <a:xfrm rot="0">
            <a:off x="7876036" y="6412781"/>
            <a:ext cx="2994406" cy="3300687"/>
            <a:chOff x="0" y="0"/>
            <a:chExt cx="3992541" cy="4400917"/>
          </a:xfrm>
        </p:grpSpPr>
        <p:sp>
          <p:nvSpPr>
            <p:cNvPr name="TextBox 23" id="23"/>
            <p:cNvSpPr txBox="true"/>
            <p:nvPr/>
          </p:nvSpPr>
          <p:spPr>
            <a:xfrm rot="0">
              <a:off x="0" y="-47625"/>
              <a:ext cx="3992541" cy="1462405"/>
            </a:xfrm>
            <a:prstGeom prst="rect">
              <a:avLst/>
            </a:prstGeom>
          </p:spPr>
          <p:txBody>
            <a:bodyPr anchor="t" rtlCol="false" tIns="0" lIns="0" bIns="0" rIns="0">
              <a:spAutoFit/>
            </a:bodyPr>
            <a:lstStyle/>
            <a:p>
              <a:pPr algn="l">
                <a:lnSpc>
                  <a:spcPts val="2940"/>
                </a:lnSpc>
                <a:spcBef>
                  <a:spcPct val="0"/>
                </a:spcBef>
              </a:pPr>
              <a:r>
                <a:rPr lang="en-US" b="true" sz="2100">
                  <a:solidFill>
                    <a:srgbClr val="F2F2F2"/>
                  </a:solidFill>
                  <a:latin typeface="Lato Bold"/>
                  <a:ea typeface="Lato Bold"/>
                  <a:cs typeface="Lato Bold"/>
                  <a:sym typeface="Lato Bold"/>
                </a:rPr>
                <a:t>CONTRA</a:t>
              </a:r>
              <a:r>
                <a:rPr lang="en-US" b="true" sz="2100">
                  <a:solidFill>
                    <a:srgbClr val="F2F2F2"/>
                  </a:solidFill>
                  <a:latin typeface="Lato Bold"/>
                  <a:ea typeface="Lato Bold"/>
                  <a:cs typeface="Lato Bold"/>
                  <a:sym typeface="Lato Bold"/>
                </a:rPr>
                <a:t>TO DE EXPERIÊNCIA  PRIMEIROS 45 DIAS</a:t>
              </a:r>
            </a:p>
          </p:txBody>
        </p:sp>
        <p:sp>
          <p:nvSpPr>
            <p:cNvPr name="TextBox 24" id="24"/>
            <p:cNvSpPr txBox="true"/>
            <p:nvPr/>
          </p:nvSpPr>
          <p:spPr>
            <a:xfrm rot="0">
              <a:off x="0" y="1829331"/>
              <a:ext cx="3992541" cy="2993390"/>
            </a:xfrm>
            <a:prstGeom prst="rect">
              <a:avLst/>
            </a:prstGeom>
          </p:spPr>
          <p:txBody>
            <a:bodyPr anchor="t" rtlCol="false" tIns="0" lIns="0" bIns="0" rIns="0">
              <a:spAutoFit/>
            </a:bodyPr>
            <a:lstStyle/>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Acompanhamento do desempenho pelo gestor.</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Feedbacks periódicos e definição sobre continuidade no período de experiência.</a:t>
              </a:r>
            </a:p>
            <a:p>
              <a:pPr algn="l">
                <a:lnSpc>
                  <a:spcPts val="2550"/>
                </a:lnSpc>
              </a:pPr>
            </a:p>
          </p:txBody>
        </p:sp>
      </p:grpSp>
      <p:grpSp>
        <p:nvGrpSpPr>
          <p:cNvPr name="Group 25" id="25"/>
          <p:cNvGrpSpPr/>
          <p:nvPr/>
        </p:nvGrpSpPr>
        <p:grpSpPr>
          <a:xfrm rot="0">
            <a:off x="11299704" y="6412781"/>
            <a:ext cx="3423668" cy="2936709"/>
            <a:chOff x="0" y="0"/>
            <a:chExt cx="4564891" cy="3915612"/>
          </a:xfrm>
        </p:grpSpPr>
        <p:sp>
          <p:nvSpPr>
            <p:cNvPr name="TextBox 26" id="26"/>
            <p:cNvSpPr txBox="true"/>
            <p:nvPr/>
          </p:nvSpPr>
          <p:spPr>
            <a:xfrm rot="0">
              <a:off x="0" y="-47625"/>
              <a:ext cx="4564891" cy="967105"/>
            </a:xfrm>
            <a:prstGeom prst="rect">
              <a:avLst/>
            </a:prstGeom>
          </p:spPr>
          <p:txBody>
            <a:bodyPr anchor="t" rtlCol="false" tIns="0" lIns="0" bIns="0" rIns="0">
              <a:spAutoFit/>
            </a:bodyPr>
            <a:lstStyle/>
            <a:p>
              <a:pPr algn="l">
                <a:lnSpc>
                  <a:spcPts val="2940"/>
                </a:lnSpc>
                <a:spcBef>
                  <a:spcPct val="0"/>
                </a:spcBef>
              </a:pPr>
              <a:r>
                <a:rPr lang="en-US" b="true" sz="2100">
                  <a:solidFill>
                    <a:srgbClr val="F2F2F2"/>
                  </a:solidFill>
                  <a:latin typeface="Lato Bold"/>
                  <a:ea typeface="Lato Bold"/>
                  <a:cs typeface="Lato Bold"/>
                  <a:sym typeface="Lato Bold"/>
                </a:rPr>
                <a:t>EXTENSÃO DO CONTRATO  </a:t>
              </a:r>
              <a:r>
                <a:rPr lang="en-US" b="true" sz="2100">
                  <a:solidFill>
                    <a:srgbClr val="F2F2F2"/>
                  </a:solidFill>
                  <a:latin typeface="Lato Bold"/>
                  <a:ea typeface="Lato Bold"/>
                  <a:cs typeface="Lato Bold"/>
                  <a:sym typeface="Lato Bold"/>
                </a:rPr>
                <a:t>ATÉ 90 DIAS</a:t>
              </a:r>
            </a:p>
          </p:txBody>
        </p:sp>
        <p:sp>
          <p:nvSpPr>
            <p:cNvPr name="TextBox 27" id="27"/>
            <p:cNvSpPr txBox="true"/>
            <p:nvPr/>
          </p:nvSpPr>
          <p:spPr>
            <a:xfrm rot="0">
              <a:off x="0" y="1334031"/>
              <a:ext cx="4564891" cy="3425190"/>
            </a:xfrm>
            <a:prstGeom prst="rect">
              <a:avLst/>
            </a:prstGeom>
          </p:spPr>
          <p:txBody>
            <a:bodyPr anchor="t" rtlCol="false" tIns="0" lIns="0" bIns="0" rIns="0">
              <a:spAutoFit/>
            </a:bodyPr>
            <a:lstStyle/>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Avaliação do desempenho após 85 dias.</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Feedback estruturado e definição de efetivação.</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Possibilidade de ajustes no plano de desenvolvimento individual, se necessário.</a:t>
              </a:r>
            </a:p>
            <a:p>
              <a:pPr algn="l">
                <a:lnSpc>
                  <a:spcPts val="2550"/>
                </a:lnSpc>
              </a:pPr>
            </a:p>
          </p:txBody>
        </p:sp>
      </p:grpSp>
      <p:grpSp>
        <p:nvGrpSpPr>
          <p:cNvPr name="Group 28" id="28"/>
          <p:cNvGrpSpPr/>
          <p:nvPr/>
        </p:nvGrpSpPr>
        <p:grpSpPr>
          <a:xfrm rot="0">
            <a:off x="14966783" y="6412781"/>
            <a:ext cx="2535928" cy="3205437"/>
            <a:chOff x="0" y="0"/>
            <a:chExt cx="3381237" cy="4273917"/>
          </a:xfrm>
        </p:grpSpPr>
        <p:sp>
          <p:nvSpPr>
            <p:cNvPr name="TextBox 29" id="29"/>
            <p:cNvSpPr txBox="true"/>
            <p:nvPr/>
          </p:nvSpPr>
          <p:spPr>
            <a:xfrm rot="0">
              <a:off x="0" y="-47625"/>
              <a:ext cx="3381237" cy="471805"/>
            </a:xfrm>
            <a:prstGeom prst="rect">
              <a:avLst/>
            </a:prstGeom>
          </p:spPr>
          <p:txBody>
            <a:bodyPr anchor="t" rtlCol="false" tIns="0" lIns="0" bIns="0" rIns="0">
              <a:spAutoFit/>
            </a:bodyPr>
            <a:lstStyle/>
            <a:p>
              <a:pPr algn="l">
                <a:lnSpc>
                  <a:spcPts val="2940"/>
                </a:lnSpc>
                <a:spcBef>
                  <a:spcPct val="0"/>
                </a:spcBef>
              </a:pPr>
              <a:r>
                <a:rPr lang="en-US" b="true" sz="2100">
                  <a:solidFill>
                    <a:srgbClr val="F2F2F2"/>
                  </a:solidFill>
                  <a:latin typeface="Lato Bold"/>
                  <a:ea typeface="Lato Bold"/>
                  <a:cs typeface="Lato Bold"/>
                  <a:sym typeface="Lato Bold"/>
                </a:rPr>
                <a:t>EFE</a:t>
              </a:r>
              <a:r>
                <a:rPr lang="en-US" b="true" sz="2100">
                  <a:solidFill>
                    <a:srgbClr val="F2F2F2"/>
                  </a:solidFill>
                  <a:latin typeface="Lato Bold"/>
                  <a:ea typeface="Lato Bold"/>
                  <a:cs typeface="Lato Bold"/>
                  <a:sym typeface="Lato Bold"/>
                </a:rPr>
                <a:t>TIVAÇÃO</a:t>
              </a:r>
            </a:p>
          </p:txBody>
        </p:sp>
        <p:sp>
          <p:nvSpPr>
            <p:cNvPr name="TextBox 30" id="30"/>
            <p:cNvSpPr txBox="true"/>
            <p:nvPr/>
          </p:nvSpPr>
          <p:spPr>
            <a:xfrm rot="0">
              <a:off x="0" y="838731"/>
              <a:ext cx="3381237" cy="3856990"/>
            </a:xfrm>
            <a:prstGeom prst="rect">
              <a:avLst/>
            </a:prstGeom>
          </p:spPr>
          <p:txBody>
            <a:bodyPr anchor="t" rtlCol="false" tIns="0" lIns="0" bIns="0" rIns="0">
              <a:spAutoFit/>
            </a:bodyPr>
            <a:lstStyle/>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Confirmação do vínculo permanente com a empresa.</a:t>
              </a:r>
            </a:p>
            <a:p>
              <a:pPr algn="l" marL="367031" indent="-183515" lvl="1">
                <a:lnSpc>
                  <a:spcPts val="2550"/>
                </a:lnSpc>
                <a:buFont typeface="Arial"/>
                <a:buChar char="•"/>
              </a:pPr>
              <a:r>
                <a:rPr lang="en-US" sz="1700">
                  <a:solidFill>
                    <a:srgbClr val="F2F2F2"/>
                  </a:solidFill>
                  <a:latin typeface="Lato Light"/>
                  <a:ea typeface="Lato Light"/>
                  <a:cs typeface="Lato Light"/>
                  <a:sym typeface="Lato Light"/>
                </a:rPr>
                <a:t>Planejamento de próximos passos de desenvolvimento e integração completa à equipe.</a:t>
              </a:r>
            </a:p>
            <a:p>
              <a:pPr algn="l">
                <a:lnSpc>
                  <a:spcPts val="2550"/>
                </a:lnSpc>
              </a:pPr>
            </a:p>
          </p:txBody>
        </p:sp>
      </p:grpSp>
      <p:sp>
        <p:nvSpPr>
          <p:cNvPr name="TextBox 31" id="31"/>
          <p:cNvSpPr txBox="true"/>
          <p:nvPr/>
        </p:nvSpPr>
        <p:spPr>
          <a:xfrm rot="0">
            <a:off x="867390" y="809685"/>
            <a:ext cx="10541231"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SEU PRIMEIRO</a:t>
            </a:r>
          </a:p>
          <a:p>
            <a:pPr algn="l">
              <a:lnSpc>
                <a:spcPts val="6338"/>
              </a:lnSpc>
            </a:pPr>
            <a:r>
              <a:rPr lang="en-US" b="true" sz="6602">
                <a:solidFill>
                  <a:srgbClr val="F2F2F2"/>
                </a:solidFill>
                <a:latin typeface="Lato Bold"/>
                <a:ea typeface="Lato Bold"/>
                <a:cs typeface="Lato Bold"/>
                <a:sym typeface="Lato Bold"/>
              </a:rPr>
              <a:t>DIA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3232" y="-300927"/>
            <a:ext cx="22792186" cy="12215420"/>
          </a:xfrm>
          <a:custGeom>
            <a:avLst/>
            <a:gdLst/>
            <a:ahLst/>
            <a:cxnLst/>
            <a:rect r="r" b="b" t="t" l="l"/>
            <a:pathLst>
              <a:path h="12215420" w="22792186">
                <a:moveTo>
                  <a:pt x="0" y="0"/>
                </a:moveTo>
                <a:lnTo>
                  <a:pt x="22792186" y="0"/>
                </a:lnTo>
                <a:lnTo>
                  <a:pt x="22792186" y="12215420"/>
                </a:lnTo>
                <a:lnTo>
                  <a:pt x="0" y="12215420"/>
                </a:lnTo>
                <a:lnTo>
                  <a:pt x="0" y="0"/>
                </a:lnTo>
                <a:close/>
              </a:path>
            </a:pathLst>
          </a:custGeom>
          <a:blipFill>
            <a:blip r:embed="rId2"/>
            <a:stretch>
              <a:fillRect l="0" t="0" r="0" b="0"/>
            </a:stretch>
          </a:blipFill>
        </p:spPr>
      </p:sp>
      <p:sp>
        <p:nvSpPr>
          <p:cNvPr name="Freeform 3" id="3"/>
          <p:cNvSpPr/>
          <p:nvPr/>
        </p:nvSpPr>
        <p:spPr>
          <a:xfrm flipH="false" flipV="false" rot="0">
            <a:off x="5204663" y="5143500"/>
            <a:ext cx="7878675" cy="4723922"/>
          </a:xfrm>
          <a:custGeom>
            <a:avLst/>
            <a:gdLst/>
            <a:ahLst/>
            <a:cxnLst/>
            <a:rect r="r" b="b" t="t" l="l"/>
            <a:pathLst>
              <a:path h="4723922" w="7878675">
                <a:moveTo>
                  <a:pt x="0" y="0"/>
                </a:moveTo>
                <a:lnTo>
                  <a:pt x="7878674" y="0"/>
                </a:lnTo>
                <a:lnTo>
                  <a:pt x="7878674" y="4723922"/>
                </a:lnTo>
                <a:lnTo>
                  <a:pt x="0" y="4723922"/>
                </a:lnTo>
                <a:lnTo>
                  <a:pt x="0" y="0"/>
                </a:lnTo>
                <a:close/>
              </a:path>
            </a:pathLst>
          </a:custGeom>
          <a:blipFill>
            <a:blip r:embed="rId3"/>
            <a:stretch>
              <a:fillRect l="0" t="0" r="0" b="0"/>
            </a:stretch>
          </a:blipFill>
        </p:spPr>
      </p:sp>
      <p:sp>
        <p:nvSpPr>
          <p:cNvPr name="TextBox 4" id="4"/>
          <p:cNvSpPr txBox="true"/>
          <p:nvPr/>
        </p:nvSpPr>
        <p:spPr>
          <a:xfrm rot="0">
            <a:off x="2545285" y="2125373"/>
            <a:ext cx="13197429" cy="2119884"/>
          </a:xfrm>
          <a:prstGeom prst="rect">
            <a:avLst/>
          </a:prstGeom>
        </p:spPr>
        <p:txBody>
          <a:bodyPr anchor="t" rtlCol="false" tIns="0" lIns="0" bIns="0" rIns="0">
            <a:spAutoFit/>
          </a:bodyPr>
          <a:lstStyle/>
          <a:p>
            <a:pPr algn="ctr">
              <a:lnSpc>
                <a:spcPts val="4415"/>
              </a:lnSpc>
              <a:spcBef>
                <a:spcPct val="0"/>
              </a:spcBef>
            </a:pPr>
            <a:r>
              <a:rPr lang="en-US" b="true" sz="3199">
                <a:solidFill>
                  <a:srgbClr val="199D6A"/>
                </a:solidFill>
                <a:latin typeface="Lato Bold"/>
                <a:ea typeface="Lato Bold"/>
                <a:cs typeface="Lato Bold"/>
                <a:sym typeface="Lato Bold"/>
              </a:rPr>
              <a:t>Seja bem-vindo(a)!</a:t>
            </a:r>
          </a:p>
          <a:p>
            <a:pPr algn="ctr">
              <a:lnSpc>
                <a:spcPts val="4140"/>
              </a:lnSpc>
              <a:spcBef>
                <a:spcPct val="0"/>
              </a:spcBef>
            </a:pPr>
          </a:p>
          <a:p>
            <a:pPr algn="ctr">
              <a:lnSpc>
                <a:spcPts val="4140"/>
              </a:lnSpc>
              <a:spcBef>
                <a:spcPct val="0"/>
              </a:spcBef>
            </a:pPr>
            <a:r>
              <a:rPr lang="en-US" sz="3000">
                <a:solidFill>
                  <a:srgbClr val="F2F2F2"/>
                </a:solidFill>
                <a:latin typeface="Lato"/>
                <a:ea typeface="Lato"/>
                <a:cs typeface="Lato"/>
                <a:sym typeface="Lato"/>
              </a:rPr>
              <a:t>Estamos muito felizes em ter você com a gente.</a:t>
            </a:r>
          </a:p>
          <a:p>
            <a:pPr algn="ctr">
              <a:lnSpc>
                <a:spcPts val="4140"/>
              </a:lnSpc>
              <a:spcBef>
                <a:spcPct val="0"/>
              </a:spcBef>
            </a:pPr>
            <a:r>
              <a:rPr lang="en-US" sz="3000">
                <a:solidFill>
                  <a:srgbClr val="FFFFFF"/>
                </a:solidFill>
                <a:latin typeface="Lato"/>
                <a:ea typeface="Lato"/>
                <a:cs typeface="Lato"/>
                <a:sym typeface="Lato"/>
              </a:rPr>
              <a:t> Conte com o nosso time para </a:t>
            </a:r>
            <a:r>
              <a:rPr lang="en-US" b="true" sz="3000">
                <a:solidFill>
                  <a:srgbClr val="199D6A"/>
                </a:solidFill>
                <a:latin typeface="Lato Bold"/>
                <a:ea typeface="Lato Bold"/>
                <a:cs typeface="Lato Bold"/>
                <a:sym typeface="Lato Bold"/>
              </a:rPr>
              <a:t>crescer</a:t>
            </a:r>
            <a:r>
              <a:rPr lang="en-US" sz="3000">
                <a:solidFill>
                  <a:srgbClr val="FFFFFF"/>
                </a:solidFill>
                <a:latin typeface="Lato"/>
                <a:ea typeface="Lato"/>
                <a:cs typeface="Lato"/>
                <a:sym typeface="Lato"/>
              </a:rPr>
              <a:t>, </a:t>
            </a:r>
            <a:r>
              <a:rPr lang="en-US" b="true" sz="3000">
                <a:solidFill>
                  <a:srgbClr val="199D6A"/>
                </a:solidFill>
                <a:latin typeface="Lato Bold"/>
                <a:ea typeface="Lato Bold"/>
                <a:cs typeface="Lato Bold"/>
                <a:sym typeface="Lato Bold"/>
              </a:rPr>
              <a:t>evoluir </a:t>
            </a:r>
            <a:r>
              <a:rPr lang="en-US" sz="3000">
                <a:solidFill>
                  <a:srgbClr val="FFFFFF"/>
                </a:solidFill>
                <a:latin typeface="Lato"/>
                <a:ea typeface="Lato"/>
                <a:cs typeface="Lato"/>
                <a:sym typeface="Lato"/>
              </a:rPr>
              <a:t>e </a:t>
            </a:r>
            <a:r>
              <a:rPr lang="en-US" b="true" sz="3000">
                <a:solidFill>
                  <a:srgbClr val="199D6A"/>
                </a:solidFill>
                <a:latin typeface="Lato Bold"/>
                <a:ea typeface="Lato Bold"/>
                <a:cs typeface="Lato Bold"/>
                <a:sym typeface="Lato Bold"/>
              </a:rPr>
              <a:t>fazer a diferença todos os dias</a:t>
            </a:r>
            <a:r>
              <a:rPr lang="en-US" sz="3000">
                <a:solidFill>
                  <a:srgbClr val="FFFFFF"/>
                </a:solidFill>
                <a:latin typeface="Lato"/>
                <a:ea typeface="Lato"/>
                <a:cs typeface="Lato"/>
                <a:sym typeface="Lato"/>
              </a:rPr>
              <a:t>.</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7357109" y="553102"/>
            <a:ext cx="287705" cy="208607"/>
          </a:xfrm>
          <a:prstGeom prst="rect">
            <a:avLst/>
          </a:prstGeom>
        </p:spPr>
        <p:txBody>
          <a:bodyPr anchor="t" rtlCol="false" tIns="0" lIns="0" bIns="0" rIns="0">
            <a:spAutoFit/>
          </a:bodyPr>
          <a:lstStyle/>
          <a:p>
            <a:pPr algn="r">
              <a:lnSpc>
                <a:spcPts val="2160"/>
              </a:lnSpc>
            </a:pPr>
            <a:r>
              <a:rPr lang="en-US" sz="1800">
                <a:solidFill>
                  <a:srgbClr val="000000"/>
                </a:solidFill>
                <a:latin typeface="Open Sans Light"/>
                <a:ea typeface="Open Sans Light"/>
                <a:cs typeface="Open Sans Light"/>
                <a:sym typeface="Open Sans Light"/>
              </a:rPr>
              <a:t>‹#›</a:t>
            </a:r>
          </a:p>
        </p:txBody>
      </p:sp>
      <p:grpSp>
        <p:nvGrpSpPr>
          <p:cNvPr name="Group 3" id="3"/>
          <p:cNvGrpSpPr/>
          <p:nvPr/>
        </p:nvGrpSpPr>
        <p:grpSpPr>
          <a:xfrm rot="0">
            <a:off x="-482383" y="-136043"/>
            <a:ext cx="19311785" cy="10588669"/>
            <a:chOff x="0" y="0"/>
            <a:chExt cx="23188067" cy="12714038"/>
          </a:xfrm>
        </p:grpSpPr>
        <p:sp>
          <p:nvSpPr>
            <p:cNvPr name="Freeform 4" id="4"/>
            <p:cNvSpPr/>
            <p:nvPr/>
          </p:nvSpPr>
          <p:spPr>
            <a:xfrm flipH="false" flipV="false" rot="0">
              <a:off x="0" y="0"/>
              <a:ext cx="23188040" cy="12714097"/>
            </a:xfrm>
            <a:custGeom>
              <a:avLst/>
              <a:gdLst/>
              <a:ahLst/>
              <a:cxnLst/>
              <a:rect r="r" b="b" t="t" l="l"/>
              <a:pathLst>
                <a:path h="12714097" w="23188040">
                  <a:moveTo>
                    <a:pt x="0" y="0"/>
                  </a:moveTo>
                  <a:lnTo>
                    <a:pt x="23188040" y="0"/>
                  </a:lnTo>
                  <a:lnTo>
                    <a:pt x="23188040" y="12714097"/>
                  </a:lnTo>
                  <a:lnTo>
                    <a:pt x="0" y="12714097"/>
                  </a:lnTo>
                  <a:close/>
                </a:path>
              </a:pathLst>
            </a:custGeom>
            <a:solidFill>
              <a:srgbClr val="0E5778"/>
            </a:solidFill>
          </p:spPr>
        </p:sp>
      </p:grpSp>
      <p:sp>
        <p:nvSpPr>
          <p:cNvPr name="TextBox 5" id="5"/>
          <p:cNvSpPr txBox="true"/>
          <p:nvPr/>
        </p:nvSpPr>
        <p:spPr>
          <a:xfrm rot="0">
            <a:off x="1211122" y="4506281"/>
            <a:ext cx="15921741" cy="1314450"/>
          </a:xfrm>
          <a:prstGeom prst="rect">
            <a:avLst/>
          </a:prstGeom>
        </p:spPr>
        <p:txBody>
          <a:bodyPr anchor="t" rtlCol="false" tIns="0" lIns="0" bIns="0" rIns="0">
            <a:spAutoFit/>
          </a:bodyPr>
          <a:lstStyle/>
          <a:p>
            <a:pPr algn="ctr">
              <a:lnSpc>
                <a:spcPts val="10354"/>
              </a:lnSpc>
            </a:pPr>
            <a:r>
              <a:rPr lang="en-US" sz="8628">
                <a:solidFill>
                  <a:srgbClr val="FFFFFF"/>
                </a:solidFill>
                <a:latin typeface="Lato"/>
                <a:ea typeface="Lato"/>
                <a:cs typeface="Lato"/>
                <a:sym typeface="Lato"/>
              </a:rPr>
              <a:t>QUEM</a:t>
            </a:r>
            <a:r>
              <a:rPr lang="en-US" sz="8628">
                <a:solidFill>
                  <a:srgbClr val="FFFFFF"/>
                </a:solidFill>
                <a:latin typeface="Lato Light"/>
                <a:ea typeface="Lato Light"/>
                <a:cs typeface="Lato Light"/>
                <a:sym typeface="Lato Light"/>
              </a:rPr>
              <a:t> </a:t>
            </a:r>
            <a:r>
              <a:rPr lang="en-US" b="true" sz="8628">
                <a:solidFill>
                  <a:srgbClr val="199D6A"/>
                </a:solidFill>
                <a:latin typeface="Lato Bold"/>
                <a:ea typeface="Lato Bold"/>
                <a:cs typeface="Lato Bold"/>
                <a:sym typeface="Lato Bold"/>
              </a:rPr>
              <a:t>SOMOS</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22148" y="5143500"/>
            <a:ext cx="2916914" cy="2916914"/>
            <a:chOff x="0" y="0"/>
            <a:chExt cx="3889219" cy="3889219"/>
          </a:xfrm>
        </p:grpSpPr>
        <p:sp>
          <p:nvSpPr>
            <p:cNvPr name="Freeform 3" id="3"/>
            <p:cNvSpPr/>
            <p:nvPr/>
          </p:nvSpPr>
          <p:spPr>
            <a:xfrm flipH="false" flipV="false" rot="0">
              <a:off x="0" y="0"/>
              <a:ext cx="3889248" cy="3889248"/>
            </a:xfrm>
            <a:custGeom>
              <a:avLst/>
              <a:gdLst/>
              <a:ahLst/>
              <a:cxnLst/>
              <a:rect r="r" b="b" t="t" l="l"/>
              <a:pathLst>
                <a:path h="3889248" w="3889248">
                  <a:moveTo>
                    <a:pt x="0" y="0"/>
                  </a:moveTo>
                  <a:lnTo>
                    <a:pt x="3889248" y="0"/>
                  </a:lnTo>
                  <a:lnTo>
                    <a:pt x="3889248" y="3889248"/>
                  </a:lnTo>
                  <a:lnTo>
                    <a:pt x="0" y="3889248"/>
                  </a:lnTo>
                  <a:lnTo>
                    <a:pt x="0" y="0"/>
                  </a:lnTo>
                  <a:close/>
                </a:path>
              </a:pathLst>
            </a:custGeom>
            <a:blipFill>
              <a:blip r:embed="rId3"/>
              <a:stretch>
                <a:fillRect l="-35076" t="-71010" r="0" b="-31731"/>
              </a:stretch>
            </a:blipFill>
          </p:spPr>
        </p:sp>
      </p:grpSp>
      <p:sp>
        <p:nvSpPr>
          <p:cNvPr name="Freeform 4" id="4"/>
          <p:cNvSpPr/>
          <p:nvPr/>
        </p:nvSpPr>
        <p:spPr>
          <a:xfrm flipH="false" flipV="false" rot="0">
            <a:off x="8568990" y="4601438"/>
            <a:ext cx="8891536" cy="5331217"/>
          </a:xfrm>
          <a:custGeom>
            <a:avLst/>
            <a:gdLst/>
            <a:ahLst/>
            <a:cxnLst/>
            <a:rect r="r" b="b" t="t" l="l"/>
            <a:pathLst>
              <a:path h="5331217" w="8891536">
                <a:moveTo>
                  <a:pt x="0" y="0"/>
                </a:moveTo>
                <a:lnTo>
                  <a:pt x="8891536" y="0"/>
                </a:lnTo>
                <a:lnTo>
                  <a:pt x="8891536" y="5331216"/>
                </a:lnTo>
                <a:lnTo>
                  <a:pt x="0" y="5331216"/>
                </a:lnTo>
                <a:lnTo>
                  <a:pt x="0" y="0"/>
                </a:lnTo>
                <a:close/>
              </a:path>
            </a:pathLst>
          </a:custGeom>
          <a:blipFill>
            <a:blip r:embed="rId4"/>
            <a:stretch>
              <a:fillRect l="0" t="0" r="0" b="0"/>
            </a:stretch>
          </a:blipFill>
        </p:spPr>
      </p:sp>
      <p:sp>
        <p:nvSpPr>
          <p:cNvPr name="TextBox 5" id="5"/>
          <p:cNvSpPr txBox="true"/>
          <p:nvPr/>
        </p:nvSpPr>
        <p:spPr>
          <a:xfrm rot="0">
            <a:off x="758473" y="1446119"/>
            <a:ext cx="8536606" cy="8489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QUEM</a:t>
            </a:r>
            <a:r>
              <a:rPr lang="en-US" b="true" sz="6602">
                <a:solidFill>
                  <a:srgbClr val="0D5578"/>
                </a:solidFill>
                <a:latin typeface="Lato Bold"/>
                <a:ea typeface="Lato Bold"/>
                <a:cs typeface="Lato Bold"/>
                <a:sym typeface="Lato Bold"/>
              </a:rPr>
              <a:t> SOMOS</a:t>
            </a:r>
          </a:p>
        </p:txBody>
      </p:sp>
      <p:sp>
        <p:nvSpPr>
          <p:cNvPr name="TextBox 6" id="6"/>
          <p:cNvSpPr txBox="true"/>
          <p:nvPr/>
        </p:nvSpPr>
        <p:spPr>
          <a:xfrm rot="0">
            <a:off x="812623" y="2568571"/>
            <a:ext cx="16647903" cy="252372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A </a:t>
            </a:r>
            <a:r>
              <a:rPr lang="en-US" b="true" sz="2100">
                <a:solidFill>
                  <a:srgbClr val="0E5778"/>
                </a:solidFill>
                <a:latin typeface="Lato Bold"/>
                <a:ea typeface="Lato Bold"/>
                <a:cs typeface="Lato Bold"/>
                <a:sym typeface="Lato Bold"/>
              </a:rPr>
              <a:t>ADICE</a:t>
            </a:r>
            <a:r>
              <a:rPr lang="en-US" b="true" sz="2100">
                <a:solidFill>
                  <a:srgbClr val="0E5778"/>
                </a:solidFill>
                <a:latin typeface="Lato Bold"/>
                <a:ea typeface="Lato Bold"/>
                <a:cs typeface="Lato Bold"/>
                <a:sym typeface="Lato Bold"/>
              </a:rPr>
              <a:t>L </a:t>
            </a:r>
            <a:r>
              <a:rPr lang="en-US" sz="2100">
                <a:solidFill>
                  <a:srgbClr val="545454"/>
                </a:solidFill>
                <a:latin typeface="Lato"/>
                <a:ea typeface="Lato"/>
                <a:cs typeface="Lato"/>
                <a:sym typeface="Lato"/>
              </a:rPr>
              <a:t>foi fundada em 1997 por Luiz Noronha, pai do atual CEO, Humberto Noronha, e é especializada no fornecimento de ingredientes para a indústria alimentícia em todo o Brasil.</a:t>
            </a:r>
          </a:p>
          <a:p>
            <a:pPr algn="l">
              <a:lnSpc>
                <a:spcPts val="2899"/>
              </a:lnSpc>
            </a:pPr>
            <a:r>
              <a:rPr lang="en-US" sz="2100">
                <a:solidFill>
                  <a:srgbClr val="545454"/>
                </a:solidFill>
                <a:latin typeface="Lato"/>
                <a:ea typeface="Lato"/>
                <a:cs typeface="Lato"/>
                <a:sym typeface="Lato"/>
              </a:rPr>
              <a:t>Nossa trajetória começou no Mercado Central de Belo Horizonte, atendendo poucos clientes. Hoje, após 28 anos de mercado, contamos com um portfólio de mais de 300 SKUs, presente em todos os estados do país.</a:t>
            </a:r>
          </a:p>
          <a:p>
            <a:pPr algn="l">
              <a:lnSpc>
                <a:spcPts val="2899"/>
              </a:lnSpc>
            </a:pPr>
            <a:r>
              <a:rPr lang="en-US" sz="2100">
                <a:solidFill>
                  <a:srgbClr val="545454"/>
                </a:solidFill>
                <a:latin typeface="Lato"/>
                <a:ea typeface="Lato"/>
                <a:cs typeface="Lato"/>
                <a:sym typeface="Lato"/>
              </a:rPr>
              <a:t>Nosso destaque está na qualidade, inovação e compromisso com a segurança alimentar, oferecendo produtos de alto padrão, alinhados às mais avançadas tecnologias e regulamentações do setor.</a:t>
            </a:r>
          </a:p>
          <a:p>
            <a:pPr algn="l">
              <a:lnSpc>
                <a:spcPts val="2899"/>
              </a:lnSpc>
            </a:pPr>
          </a:p>
        </p:txBody>
      </p:sp>
      <p:sp>
        <p:nvSpPr>
          <p:cNvPr name="TextBox 7" id="7"/>
          <p:cNvSpPr txBox="true"/>
          <p:nvPr/>
        </p:nvSpPr>
        <p:spPr>
          <a:xfrm rot="0">
            <a:off x="620893" y="8193421"/>
            <a:ext cx="3319425" cy="1392493"/>
          </a:xfrm>
          <a:prstGeom prst="rect">
            <a:avLst/>
          </a:prstGeom>
        </p:spPr>
        <p:txBody>
          <a:bodyPr anchor="t" rtlCol="false" tIns="0" lIns="0" bIns="0" rIns="0">
            <a:spAutoFit/>
          </a:bodyPr>
          <a:lstStyle/>
          <a:p>
            <a:pPr algn="ctr">
              <a:lnSpc>
                <a:spcPts val="3781"/>
              </a:lnSpc>
            </a:pPr>
            <a:r>
              <a:rPr lang="en-US" sz="2100" b="true">
                <a:solidFill>
                  <a:srgbClr val="0D5578"/>
                </a:solidFill>
                <a:latin typeface="Lato Bold"/>
                <a:ea typeface="Lato Bold"/>
                <a:cs typeface="Lato Bold"/>
                <a:sym typeface="Lato Bold"/>
              </a:rPr>
              <a:t>Humberto Noronha</a:t>
            </a:r>
          </a:p>
          <a:p>
            <a:pPr algn="ctr">
              <a:lnSpc>
                <a:spcPts val="3781"/>
              </a:lnSpc>
            </a:pPr>
            <a:r>
              <a:rPr lang="en-US" b="true" sz="2100">
                <a:solidFill>
                  <a:srgbClr val="545454"/>
                </a:solidFill>
                <a:latin typeface="Lato Bold"/>
                <a:ea typeface="Lato Bold"/>
                <a:cs typeface="Lato Bold"/>
                <a:sym typeface="Lato Bold"/>
              </a:rPr>
              <a:t>CEO</a:t>
            </a:r>
          </a:p>
          <a:p>
            <a:pPr algn="ctr">
              <a:lnSpc>
                <a:spcPts val="3781"/>
              </a:lnSpc>
            </a:pPr>
            <a:r>
              <a:rPr lang="en-US" b="true" sz="2100">
                <a:solidFill>
                  <a:srgbClr val="545454"/>
                </a:solidFill>
                <a:latin typeface="Lato Bold"/>
                <a:ea typeface="Lato Bold"/>
                <a:cs typeface="Lato Bold"/>
                <a:sym typeface="Lato Bold"/>
              </a:rPr>
              <a:t>humberto@adicel</a:t>
            </a:r>
            <a:r>
              <a:rPr lang="en-US" b="true" sz="2100">
                <a:solidFill>
                  <a:srgbClr val="545454"/>
                </a:solidFill>
                <a:latin typeface="Lato Bold"/>
                <a:ea typeface="Lato Bold"/>
                <a:cs typeface="Lato Bold"/>
                <a:sym typeface="Lato Bold"/>
              </a:rPr>
              <a:t>.com</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0" y="-96190"/>
            <a:ext cx="11431882" cy="10479379"/>
            <a:chOff x="0" y="0"/>
            <a:chExt cx="13869656" cy="12714038"/>
          </a:xfrm>
        </p:grpSpPr>
        <p:sp>
          <p:nvSpPr>
            <p:cNvPr name="Freeform 3" id="3"/>
            <p:cNvSpPr/>
            <p:nvPr/>
          </p:nvSpPr>
          <p:spPr>
            <a:xfrm flipH="false" flipV="false" rot="0">
              <a:off x="0" y="0"/>
              <a:ext cx="13869670" cy="12714097"/>
            </a:xfrm>
            <a:custGeom>
              <a:avLst/>
              <a:gdLst/>
              <a:ahLst/>
              <a:cxnLst/>
              <a:rect r="r" b="b" t="t" l="l"/>
              <a:pathLst>
                <a:path h="12714097" w="13869670">
                  <a:moveTo>
                    <a:pt x="0" y="0"/>
                  </a:moveTo>
                  <a:lnTo>
                    <a:pt x="13869670" y="0"/>
                  </a:lnTo>
                  <a:lnTo>
                    <a:pt x="13869670" y="12714097"/>
                  </a:lnTo>
                  <a:lnTo>
                    <a:pt x="0" y="12714097"/>
                  </a:lnTo>
                  <a:lnTo>
                    <a:pt x="0" y="0"/>
                  </a:lnTo>
                  <a:close/>
                </a:path>
              </a:pathLst>
            </a:custGeom>
            <a:blipFill>
              <a:blip r:embed="rId3"/>
              <a:stretch>
                <a:fillRect l="0" t="-22725" r="0" b="-22725"/>
              </a:stretch>
            </a:blipFill>
          </p:spPr>
        </p:sp>
      </p:grpSp>
      <p:grpSp>
        <p:nvGrpSpPr>
          <p:cNvPr name="Group 4" id="4"/>
          <p:cNvGrpSpPr/>
          <p:nvPr/>
        </p:nvGrpSpPr>
        <p:grpSpPr>
          <a:xfrm rot="0">
            <a:off x="0" y="-48095"/>
            <a:ext cx="11431882" cy="10383190"/>
            <a:chOff x="0" y="0"/>
            <a:chExt cx="15242509" cy="13844253"/>
          </a:xfrm>
        </p:grpSpPr>
        <p:sp>
          <p:nvSpPr>
            <p:cNvPr name="Freeform 5" id="5"/>
            <p:cNvSpPr/>
            <p:nvPr/>
          </p:nvSpPr>
          <p:spPr>
            <a:xfrm flipH="false" flipV="false" rot="0">
              <a:off x="0" y="0"/>
              <a:ext cx="15242477" cy="13844228"/>
            </a:xfrm>
            <a:custGeom>
              <a:avLst/>
              <a:gdLst/>
              <a:ahLst/>
              <a:cxnLst/>
              <a:rect r="r" b="b" t="t" l="l"/>
              <a:pathLst>
                <a:path h="13844228" w="15242477">
                  <a:moveTo>
                    <a:pt x="0" y="0"/>
                  </a:moveTo>
                  <a:lnTo>
                    <a:pt x="15242477" y="0"/>
                  </a:lnTo>
                  <a:lnTo>
                    <a:pt x="15242477" y="13844228"/>
                  </a:lnTo>
                  <a:lnTo>
                    <a:pt x="0" y="13844228"/>
                  </a:lnTo>
                  <a:close/>
                </a:path>
              </a:pathLst>
            </a:custGeom>
            <a:solidFill>
              <a:srgbClr val="0E5778">
                <a:alpha val="52941"/>
              </a:srgbClr>
            </a:solidFill>
          </p:spPr>
        </p:sp>
      </p:grpSp>
      <p:sp>
        <p:nvSpPr>
          <p:cNvPr name="TextBox 6" id="6"/>
          <p:cNvSpPr txBox="true"/>
          <p:nvPr/>
        </p:nvSpPr>
        <p:spPr>
          <a:xfrm rot="0">
            <a:off x="11906254" y="2338647"/>
            <a:ext cx="5594707"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NOSSO</a:t>
            </a:r>
          </a:p>
          <a:p>
            <a:pPr algn="l">
              <a:lnSpc>
                <a:spcPts val="6338"/>
              </a:lnSpc>
            </a:pPr>
            <a:r>
              <a:rPr lang="en-US" b="true" sz="6602">
                <a:solidFill>
                  <a:srgbClr val="0D5578"/>
                </a:solidFill>
                <a:latin typeface="Lato Bold"/>
                <a:ea typeface="Lato Bold"/>
                <a:cs typeface="Lato Bold"/>
                <a:sym typeface="Lato Bold"/>
              </a:rPr>
              <a:t>ESCRITÓRIO</a:t>
            </a:r>
          </a:p>
        </p:txBody>
      </p:sp>
      <p:sp>
        <p:nvSpPr>
          <p:cNvPr name="TextBox 7" id="7"/>
          <p:cNvSpPr txBox="true"/>
          <p:nvPr/>
        </p:nvSpPr>
        <p:spPr>
          <a:xfrm rot="0">
            <a:off x="11958231" y="4143810"/>
            <a:ext cx="5360841" cy="5678743"/>
          </a:xfrm>
          <a:prstGeom prst="rect">
            <a:avLst/>
          </a:prstGeom>
        </p:spPr>
        <p:txBody>
          <a:bodyPr anchor="t" rtlCol="false" tIns="0" lIns="0" bIns="0" rIns="0">
            <a:spAutoFit/>
          </a:bodyPr>
          <a:lstStyle/>
          <a:p>
            <a:pPr algn="l">
              <a:lnSpc>
                <a:spcPts val="3781"/>
              </a:lnSpc>
            </a:pPr>
            <a:r>
              <a:rPr lang="en-US" sz="2100">
                <a:solidFill>
                  <a:srgbClr val="545454"/>
                </a:solidFill>
                <a:latin typeface="Lato"/>
                <a:ea typeface="Lato"/>
                <a:cs typeface="Lato"/>
                <a:sym typeface="Lato"/>
              </a:rPr>
              <a:t>N</a:t>
            </a:r>
            <a:r>
              <a:rPr lang="en-US" sz="2100">
                <a:solidFill>
                  <a:srgbClr val="545454"/>
                </a:solidFill>
                <a:latin typeface="Lato"/>
                <a:ea typeface="Lato"/>
                <a:cs typeface="Lato"/>
                <a:sym typeface="Lato"/>
              </a:rPr>
              <a:t>osso espaço é simples, funcional e organizado para o dia a dia:</a:t>
            </a:r>
          </a:p>
          <a:p>
            <a:pPr algn="l" marL="453566" indent="-226783" lvl="1">
              <a:lnSpc>
                <a:spcPts val="3781"/>
              </a:lnSpc>
              <a:buFont typeface="Arial"/>
              <a:buChar char="•"/>
            </a:pPr>
            <a:r>
              <a:rPr lang="en-US" sz="2100">
                <a:solidFill>
                  <a:srgbClr val="545454"/>
                </a:solidFill>
                <a:latin typeface="Lato"/>
                <a:ea typeface="Lato"/>
                <a:cs typeface="Lato"/>
                <a:sym typeface="Lato"/>
              </a:rPr>
              <a:t>Recepção</a:t>
            </a:r>
          </a:p>
          <a:p>
            <a:pPr algn="l" marL="453566" indent="-226783" lvl="1">
              <a:lnSpc>
                <a:spcPts val="3781"/>
              </a:lnSpc>
              <a:buFont typeface="Arial"/>
              <a:buChar char="•"/>
            </a:pPr>
            <a:r>
              <a:rPr lang="en-US" sz="2100">
                <a:solidFill>
                  <a:srgbClr val="545454"/>
                </a:solidFill>
                <a:latin typeface="Lato"/>
                <a:ea typeface="Lato"/>
                <a:cs typeface="Lato"/>
                <a:sym typeface="Lato"/>
              </a:rPr>
              <a:t>Sala de reunião</a:t>
            </a:r>
          </a:p>
          <a:p>
            <a:pPr algn="l" marL="453566" indent="-226783" lvl="1">
              <a:lnSpc>
                <a:spcPts val="3781"/>
              </a:lnSpc>
              <a:buFont typeface="Arial"/>
              <a:buChar char="•"/>
            </a:pPr>
            <a:r>
              <a:rPr lang="en-US" sz="2100">
                <a:solidFill>
                  <a:srgbClr val="545454"/>
                </a:solidFill>
                <a:latin typeface="Lato"/>
                <a:ea typeface="Lato"/>
                <a:cs typeface="Lato"/>
                <a:sym typeface="Lato"/>
              </a:rPr>
              <a:t>Cozinha</a:t>
            </a:r>
          </a:p>
          <a:p>
            <a:pPr algn="l" marL="453566" indent="-226783" lvl="1">
              <a:lnSpc>
                <a:spcPts val="3781"/>
              </a:lnSpc>
              <a:buFont typeface="Arial"/>
              <a:buChar char="•"/>
            </a:pPr>
            <a:r>
              <a:rPr lang="en-US" sz="2100">
                <a:solidFill>
                  <a:srgbClr val="545454"/>
                </a:solidFill>
                <a:latin typeface="Lato"/>
                <a:ea typeface="Lato"/>
                <a:cs typeface="Lato"/>
                <a:sym typeface="Lato"/>
              </a:rPr>
              <a:t>Salas Administrativas</a:t>
            </a:r>
          </a:p>
          <a:p>
            <a:pPr algn="l" marL="453566" indent="-226783" lvl="1">
              <a:lnSpc>
                <a:spcPts val="3781"/>
              </a:lnSpc>
              <a:buFont typeface="Arial"/>
              <a:buChar char="•"/>
            </a:pPr>
            <a:r>
              <a:rPr lang="en-US" sz="2100">
                <a:solidFill>
                  <a:srgbClr val="545454"/>
                </a:solidFill>
                <a:latin typeface="Lato"/>
                <a:ea typeface="Lato"/>
                <a:cs typeface="Lato"/>
                <a:sym typeface="Lato"/>
              </a:rPr>
              <a:t>Expedição</a:t>
            </a:r>
          </a:p>
          <a:p>
            <a:pPr algn="l" marL="453566" indent="-226783" lvl="1">
              <a:lnSpc>
                <a:spcPts val="3781"/>
              </a:lnSpc>
              <a:buFont typeface="Arial"/>
              <a:buChar char="•"/>
            </a:pPr>
            <a:r>
              <a:rPr lang="en-US" sz="2100">
                <a:solidFill>
                  <a:srgbClr val="545454"/>
                </a:solidFill>
                <a:latin typeface="Lato"/>
                <a:ea typeface="Lato"/>
                <a:cs typeface="Lato"/>
                <a:sym typeface="Lato"/>
              </a:rPr>
              <a:t>Produção</a:t>
            </a:r>
          </a:p>
          <a:p>
            <a:pPr algn="l">
              <a:lnSpc>
                <a:spcPts val="3781"/>
              </a:lnSpc>
            </a:pPr>
            <a:r>
              <a:rPr lang="en-US" sz="2100">
                <a:solidFill>
                  <a:srgbClr val="545454"/>
                </a:solidFill>
                <a:latin typeface="Lato"/>
                <a:ea typeface="Lato"/>
                <a:cs typeface="Lato"/>
                <a:sym typeface="Lato"/>
              </a:rPr>
              <a:t>Aqui é onde cada área se conecta para fazer o trabalho acontecer com dedicação e verdade.</a:t>
            </a:r>
          </a:p>
          <a:p>
            <a:pPr algn="l">
              <a:lnSpc>
                <a:spcPts val="3781"/>
              </a:lnSpc>
            </a:pP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6978408" y="0"/>
            <a:ext cx="1882045" cy="8766424"/>
            <a:chOff x="0" y="0"/>
            <a:chExt cx="2509393" cy="11688566"/>
          </a:xfrm>
        </p:grpSpPr>
        <p:sp>
          <p:nvSpPr>
            <p:cNvPr name="Freeform 3" id="3"/>
            <p:cNvSpPr/>
            <p:nvPr/>
          </p:nvSpPr>
          <p:spPr>
            <a:xfrm flipH="false" flipV="false" rot="0">
              <a:off x="0" y="0"/>
              <a:ext cx="2509393" cy="11688572"/>
            </a:xfrm>
            <a:custGeom>
              <a:avLst/>
              <a:gdLst/>
              <a:ahLst/>
              <a:cxnLst/>
              <a:rect r="r" b="b" t="t" l="l"/>
              <a:pathLst>
                <a:path h="11688572" w="2509393">
                  <a:moveTo>
                    <a:pt x="0" y="0"/>
                  </a:moveTo>
                  <a:lnTo>
                    <a:pt x="2509393" y="0"/>
                  </a:lnTo>
                  <a:lnTo>
                    <a:pt x="2509393" y="11688572"/>
                  </a:lnTo>
                  <a:lnTo>
                    <a:pt x="0" y="11688572"/>
                  </a:lnTo>
                  <a:close/>
                </a:path>
              </a:pathLst>
            </a:custGeom>
            <a:solidFill>
              <a:srgbClr val="0E5778"/>
            </a:solidFill>
          </p:spPr>
        </p:sp>
      </p:grpSp>
      <p:grpSp>
        <p:nvGrpSpPr>
          <p:cNvPr name="Group 4" id="4"/>
          <p:cNvGrpSpPr/>
          <p:nvPr/>
        </p:nvGrpSpPr>
        <p:grpSpPr>
          <a:xfrm rot="0">
            <a:off x="10003453" y="-251324"/>
            <a:ext cx="1882045" cy="8766424"/>
            <a:chOff x="0" y="0"/>
            <a:chExt cx="2509393" cy="11688566"/>
          </a:xfrm>
        </p:grpSpPr>
        <p:sp>
          <p:nvSpPr>
            <p:cNvPr name="Freeform 5" id="5"/>
            <p:cNvSpPr/>
            <p:nvPr/>
          </p:nvSpPr>
          <p:spPr>
            <a:xfrm flipH="false" flipV="false" rot="0">
              <a:off x="0" y="0"/>
              <a:ext cx="2509393" cy="11688572"/>
            </a:xfrm>
            <a:custGeom>
              <a:avLst/>
              <a:gdLst/>
              <a:ahLst/>
              <a:cxnLst/>
              <a:rect r="r" b="b" t="t" l="l"/>
              <a:pathLst>
                <a:path h="11688572" w="2509393">
                  <a:moveTo>
                    <a:pt x="0" y="0"/>
                  </a:moveTo>
                  <a:lnTo>
                    <a:pt x="2509393" y="0"/>
                  </a:lnTo>
                  <a:lnTo>
                    <a:pt x="2509393" y="11688572"/>
                  </a:lnTo>
                  <a:lnTo>
                    <a:pt x="0" y="11688572"/>
                  </a:lnTo>
                  <a:close/>
                </a:path>
              </a:pathLst>
            </a:custGeom>
            <a:solidFill>
              <a:srgbClr val="0E5778"/>
            </a:solidFill>
          </p:spPr>
        </p:sp>
      </p:grpSp>
      <p:grpSp>
        <p:nvGrpSpPr>
          <p:cNvPr name="Group 6" id="6"/>
          <p:cNvGrpSpPr/>
          <p:nvPr/>
        </p:nvGrpSpPr>
        <p:grpSpPr>
          <a:xfrm rot="0">
            <a:off x="6956500" y="7590561"/>
            <a:ext cx="1710950" cy="1710950"/>
            <a:chOff x="0" y="0"/>
            <a:chExt cx="2281266" cy="2281266"/>
          </a:xfrm>
        </p:grpSpPr>
        <p:sp>
          <p:nvSpPr>
            <p:cNvPr name="Freeform 7" id="7"/>
            <p:cNvSpPr/>
            <p:nvPr/>
          </p:nvSpPr>
          <p:spPr>
            <a:xfrm flipH="false" flipV="false" rot="0">
              <a:off x="0" y="0"/>
              <a:ext cx="2281301" cy="2281301"/>
            </a:xfrm>
            <a:custGeom>
              <a:avLst/>
              <a:gdLst/>
              <a:ahLst/>
              <a:cxnLst/>
              <a:rect r="r" b="b" t="t" l="l"/>
              <a:pathLst>
                <a:path h="2281301" w="2281301">
                  <a:moveTo>
                    <a:pt x="0" y="2281301"/>
                  </a:moveTo>
                  <a:lnTo>
                    <a:pt x="0" y="0"/>
                  </a:lnTo>
                  <a:lnTo>
                    <a:pt x="2281301" y="2281301"/>
                  </a:lnTo>
                  <a:close/>
                </a:path>
              </a:pathLst>
            </a:custGeom>
            <a:solidFill>
              <a:srgbClr val="FFFFFF"/>
            </a:solidFill>
          </p:spPr>
        </p:sp>
      </p:grpSp>
      <p:grpSp>
        <p:nvGrpSpPr>
          <p:cNvPr name="Group 8" id="8"/>
          <p:cNvGrpSpPr/>
          <p:nvPr/>
        </p:nvGrpSpPr>
        <p:grpSpPr>
          <a:xfrm rot="0">
            <a:off x="8143670" y="6887033"/>
            <a:ext cx="3596875" cy="3095222"/>
            <a:chOff x="0" y="0"/>
            <a:chExt cx="4795833" cy="4126962"/>
          </a:xfrm>
        </p:grpSpPr>
        <p:sp>
          <p:nvSpPr>
            <p:cNvPr name="Freeform 9" id="9"/>
            <p:cNvSpPr/>
            <p:nvPr/>
          </p:nvSpPr>
          <p:spPr>
            <a:xfrm flipH="false" flipV="false" rot="0">
              <a:off x="0" y="0"/>
              <a:ext cx="4795830" cy="4126992"/>
            </a:xfrm>
            <a:custGeom>
              <a:avLst/>
              <a:gdLst/>
              <a:ahLst/>
              <a:cxnLst/>
              <a:rect r="r" b="b" t="t" l="l"/>
              <a:pathLst>
                <a:path h="4126992" w="4795830">
                  <a:moveTo>
                    <a:pt x="0" y="943356"/>
                  </a:moveTo>
                  <a:lnTo>
                    <a:pt x="3251707" y="943356"/>
                  </a:lnTo>
                  <a:lnTo>
                    <a:pt x="3251707" y="0"/>
                  </a:lnTo>
                  <a:lnTo>
                    <a:pt x="4795830" y="2063496"/>
                  </a:lnTo>
                  <a:lnTo>
                    <a:pt x="3251707" y="4126992"/>
                  </a:lnTo>
                  <a:lnTo>
                    <a:pt x="3251707" y="3183636"/>
                  </a:lnTo>
                  <a:lnTo>
                    <a:pt x="0" y="3183636"/>
                  </a:lnTo>
                  <a:close/>
                </a:path>
              </a:pathLst>
            </a:custGeom>
            <a:solidFill>
              <a:srgbClr val="0E5678"/>
            </a:solidFill>
          </p:spPr>
        </p:sp>
      </p:grpSp>
      <p:grpSp>
        <p:nvGrpSpPr>
          <p:cNvPr name="Group 10" id="10"/>
          <p:cNvGrpSpPr/>
          <p:nvPr/>
        </p:nvGrpSpPr>
        <p:grpSpPr>
          <a:xfrm rot="0">
            <a:off x="3917330" y="0"/>
            <a:ext cx="1882045" cy="5127627"/>
            <a:chOff x="0" y="0"/>
            <a:chExt cx="2509393" cy="6836837"/>
          </a:xfrm>
        </p:grpSpPr>
        <p:sp>
          <p:nvSpPr>
            <p:cNvPr name="Freeform 11" id="11"/>
            <p:cNvSpPr/>
            <p:nvPr/>
          </p:nvSpPr>
          <p:spPr>
            <a:xfrm flipH="false" flipV="false" rot="0">
              <a:off x="0" y="0"/>
              <a:ext cx="2509393" cy="6836791"/>
            </a:xfrm>
            <a:custGeom>
              <a:avLst/>
              <a:gdLst/>
              <a:ahLst/>
              <a:cxnLst/>
              <a:rect r="r" b="b" t="t" l="l"/>
              <a:pathLst>
                <a:path h="6836791" w="2509393">
                  <a:moveTo>
                    <a:pt x="0" y="0"/>
                  </a:moveTo>
                  <a:lnTo>
                    <a:pt x="2509393" y="0"/>
                  </a:lnTo>
                  <a:lnTo>
                    <a:pt x="2509393" y="6836791"/>
                  </a:lnTo>
                  <a:lnTo>
                    <a:pt x="0" y="6836791"/>
                  </a:lnTo>
                  <a:close/>
                </a:path>
              </a:pathLst>
            </a:custGeom>
            <a:solidFill>
              <a:srgbClr val="0E5778"/>
            </a:solidFill>
          </p:spPr>
        </p:sp>
      </p:grpSp>
      <p:grpSp>
        <p:nvGrpSpPr>
          <p:cNvPr name="Group 12" id="12"/>
          <p:cNvGrpSpPr/>
          <p:nvPr/>
        </p:nvGrpSpPr>
        <p:grpSpPr>
          <a:xfrm rot="0">
            <a:off x="3917330" y="4302278"/>
            <a:ext cx="4806699" cy="3095222"/>
            <a:chOff x="0" y="0"/>
            <a:chExt cx="6408931" cy="4126962"/>
          </a:xfrm>
        </p:grpSpPr>
        <p:sp>
          <p:nvSpPr>
            <p:cNvPr name="Freeform 13" id="13"/>
            <p:cNvSpPr/>
            <p:nvPr/>
          </p:nvSpPr>
          <p:spPr>
            <a:xfrm flipH="false" flipV="false" rot="0">
              <a:off x="0" y="0"/>
              <a:ext cx="6408928" cy="4126992"/>
            </a:xfrm>
            <a:custGeom>
              <a:avLst/>
              <a:gdLst/>
              <a:ahLst/>
              <a:cxnLst/>
              <a:rect r="r" b="b" t="t" l="l"/>
              <a:pathLst>
                <a:path h="4126992" w="6408928">
                  <a:moveTo>
                    <a:pt x="0" y="943356"/>
                  </a:moveTo>
                  <a:lnTo>
                    <a:pt x="4345432" y="943356"/>
                  </a:lnTo>
                  <a:lnTo>
                    <a:pt x="4345432" y="0"/>
                  </a:lnTo>
                  <a:lnTo>
                    <a:pt x="6408928" y="2063496"/>
                  </a:lnTo>
                  <a:lnTo>
                    <a:pt x="4345432" y="4126992"/>
                  </a:lnTo>
                  <a:lnTo>
                    <a:pt x="4345432" y="3183636"/>
                  </a:lnTo>
                  <a:lnTo>
                    <a:pt x="0" y="3183636"/>
                  </a:lnTo>
                  <a:close/>
                </a:path>
              </a:pathLst>
            </a:custGeom>
            <a:solidFill>
              <a:srgbClr val="0E5678"/>
            </a:solidFill>
          </p:spPr>
        </p:sp>
      </p:grpSp>
      <p:grpSp>
        <p:nvGrpSpPr>
          <p:cNvPr name="Group 14" id="14"/>
          <p:cNvGrpSpPr/>
          <p:nvPr/>
        </p:nvGrpSpPr>
        <p:grpSpPr>
          <a:xfrm rot="0">
            <a:off x="3900006" y="4985791"/>
            <a:ext cx="1710950" cy="1710950"/>
            <a:chOff x="0" y="0"/>
            <a:chExt cx="2281266" cy="2281266"/>
          </a:xfrm>
        </p:grpSpPr>
        <p:sp>
          <p:nvSpPr>
            <p:cNvPr name="Freeform 15" id="15"/>
            <p:cNvSpPr/>
            <p:nvPr/>
          </p:nvSpPr>
          <p:spPr>
            <a:xfrm flipH="false" flipV="false" rot="0">
              <a:off x="0" y="0"/>
              <a:ext cx="2281301" cy="2281301"/>
            </a:xfrm>
            <a:custGeom>
              <a:avLst/>
              <a:gdLst/>
              <a:ahLst/>
              <a:cxnLst/>
              <a:rect r="r" b="b" t="t" l="l"/>
              <a:pathLst>
                <a:path h="2281301" w="2281301">
                  <a:moveTo>
                    <a:pt x="0" y="2281301"/>
                  </a:moveTo>
                  <a:lnTo>
                    <a:pt x="0" y="0"/>
                  </a:lnTo>
                  <a:lnTo>
                    <a:pt x="2281301" y="2281301"/>
                  </a:lnTo>
                  <a:close/>
                </a:path>
              </a:pathLst>
            </a:custGeom>
            <a:solidFill>
              <a:srgbClr val="FFFFFF"/>
            </a:solidFill>
          </p:spPr>
        </p:sp>
      </p:grpSp>
      <p:grpSp>
        <p:nvGrpSpPr>
          <p:cNvPr name="Group 16" id="16"/>
          <p:cNvGrpSpPr/>
          <p:nvPr/>
        </p:nvGrpSpPr>
        <p:grpSpPr>
          <a:xfrm rot="0">
            <a:off x="848503" y="0"/>
            <a:ext cx="1882045" cy="2668042"/>
            <a:chOff x="0" y="0"/>
            <a:chExt cx="2509393" cy="3557390"/>
          </a:xfrm>
        </p:grpSpPr>
        <p:sp>
          <p:nvSpPr>
            <p:cNvPr name="Freeform 17" id="17"/>
            <p:cNvSpPr/>
            <p:nvPr/>
          </p:nvSpPr>
          <p:spPr>
            <a:xfrm flipH="false" flipV="false" rot="0">
              <a:off x="0" y="0"/>
              <a:ext cx="2509393" cy="3557397"/>
            </a:xfrm>
            <a:custGeom>
              <a:avLst/>
              <a:gdLst/>
              <a:ahLst/>
              <a:cxnLst/>
              <a:rect r="r" b="b" t="t" l="l"/>
              <a:pathLst>
                <a:path h="3557397" w="2509393">
                  <a:moveTo>
                    <a:pt x="0" y="0"/>
                  </a:moveTo>
                  <a:lnTo>
                    <a:pt x="2509393" y="0"/>
                  </a:lnTo>
                  <a:lnTo>
                    <a:pt x="2509393" y="3557397"/>
                  </a:lnTo>
                  <a:lnTo>
                    <a:pt x="0" y="3557397"/>
                  </a:lnTo>
                  <a:close/>
                </a:path>
              </a:pathLst>
            </a:custGeom>
            <a:solidFill>
              <a:srgbClr val="0E5778"/>
            </a:solidFill>
          </p:spPr>
        </p:sp>
      </p:grpSp>
      <p:grpSp>
        <p:nvGrpSpPr>
          <p:cNvPr name="Group 18" id="18"/>
          <p:cNvGrpSpPr/>
          <p:nvPr/>
        </p:nvGrpSpPr>
        <p:grpSpPr>
          <a:xfrm rot="0">
            <a:off x="847430" y="1749820"/>
            <a:ext cx="4806753" cy="3095184"/>
            <a:chOff x="0" y="0"/>
            <a:chExt cx="6409004" cy="4126912"/>
          </a:xfrm>
        </p:grpSpPr>
        <p:sp>
          <p:nvSpPr>
            <p:cNvPr name="Freeform 19" id="19"/>
            <p:cNvSpPr/>
            <p:nvPr/>
          </p:nvSpPr>
          <p:spPr>
            <a:xfrm flipH="false" flipV="false" rot="0">
              <a:off x="0" y="0"/>
              <a:ext cx="6409055" cy="4126865"/>
            </a:xfrm>
            <a:custGeom>
              <a:avLst/>
              <a:gdLst/>
              <a:ahLst/>
              <a:cxnLst/>
              <a:rect r="r" b="b" t="t" l="l"/>
              <a:pathLst>
                <a:path h="4126865" w="6409055">
                  <a:moveTo>
                    <a:pt x="0" y="943356"/>
                  </a:moveTo>
                  <a:lnTo>
                    <a:pt x="4345559" y="943356"/>
                  </a:lnTo>
                  <a:lnTo>
                    <a:pt x="4345559" y="0"/>
                  </a:lnTo>
                  <a:lnTo>
                    <a:pt x="6409055" y="2063496"/>
                  </a:lnTo>
                  <a:lnTo>
                    <a:pt x="4345559" y="4126865"/>
                  </a:lnTo>
                  <a:lnTo>
                    <a:pt x="4345559" y="3183636"/>
                  </a:lnTo>
                  <a:lnTo>
                    <a:pt x="0" y="3183636"/>
                  </a:lnTo>
                  <a:close/>
                </a:path>
              </a:pathLst>
            </a:custGeom>
            <a:solidFill>
              <a:srgbClr val="0E5678"/>
            </a:solidFill>
          </p:spPr>
        </p:sp>
      </p:grpSp>
      <p:grpSp>
        <p:nvGrpSpPr>
          <p:cNvPr name="Group 20" id="20"/>
          <p:cNvGrpSpPr/>
          <p:nvPr/>
        </p:nvGrpSpPr>
        <p:grpSpPr>
          <a:xfrm rot="0">
            <a:off x="835637" y="2563814"/>
            <a:ext cx="1710950" cy="1710950"/>
            <a:chOff x="0" y="0"/>
            <a:chExt cx="2281266" cy="2281266"/>
          </a:xfrm>
        </p:grpSpPr>
        <p:sp>
          <p:nvSpPr>
            <p:cNvPr name="Freeform 21" id="21"/>
            <p:cNvSpPr/>
            <p:nvPr/>
          </p:nvSpPr>
          <p:spPr>
            <a:xfrm flipH="false" flipV="false" rot="0">
              <a:off x="0" y="0"/>
              <a:ext cx="2281301" cy="2281301"/>
            </a:xfrm>
            <a:custGeom>
              <a:avLst/>
              <a:gdLst/>
              <a:ahLst/>
              <a:cxnLst/>
              <a:rect r="r" b="b" t="t" l="l"/>
              <a:pathLst>
                <a:path h="2281301" w="2281301">
                  <a:moveTo>
                    <a:pt x="0" y="2281301"/>
                  </a:moveTo>
                  <a:lnTo>
                    <a:pt x="0" y="0"/>
                  </a:lnTo>
                  <a:lnTo>
                    <a:pt x="2281301" y="2281301"/>
                  </a:lnTo>
                  <a:close/>
                </a:path>
              </a:pathLst>
            </a:custGeom>
            <a:solidFill>
              <a:srgbClr val="FFFFFF"/>
            </a:solidFill>
          </p:spPr>
        </p:sp>
      </p:grpSp>
      <p:sp>
        <p:nvSpPr>
          <p:cNvPr name="TextBox 22" id="22"/>
          <p:cNvSpPr txBox="true"/>
          <p:nvPr/>
        </p:nvSpPr>
        <p:spPr>
          <a:xfrm rot="0">
            <a:off x="2689462" y="2775397"/>
            <a:ext cx="2277390" cy="945240"/>
          </a:xfrm>
          <a:prstGeom prst="rect">
            <a:avLst/>
          </a:prstGeom>
        </p:spPr>
        <p:txBody>
          <a:bodyPr anchor="t" rtlCol="false" tIns="0" lIns="0" bIns="0" rIns="0">
            <a:spAutoFit/>
          </a:bodyPr>
          <a:lstStyle/>
          <a:p>
            <a:pPr algn="l">
              <a:lnSpc>
                <a:spcPts val="2593"/>
              </a:lnSpc>
            </a:pPr>
            <a:r>
              <a:rPr lang="en-US" sz="1800">
                <a:solidFill>
                  <a:srgbClr val="FFFFFF"/>
                </a:solidFill>
                <a:latin typeface="Open Sans"/>
                <a:ea typeface="Open Sans"/>
                <a:cs typeface="Open Sans"/>
                <a:sym typeface="Open Sans"/>
              </a:rPr>
              <a:t>C</a:t>
            </a:r>
            <a:r>
              <a:rPr lang="en-US" sz="1800">
                <a:solidFill>
                  <a:srgbClr val="FFFFFF"/>
                </a:solidFill>
                <a:latin typeface="Open Sans"/>
                <a:ea typeface="Open Sans"/>
                <a:cs typeface="Open Sans"/>
                <a:sym typeface="Open Sans"/>
              </a:rPr>
              <a:t>rescemos com escuta e troca.</a:t>
            </a:r>
          </a:p>
          <a:p>
            <a:pPr algn="l">
              <a:lnSpc>
                <a:spcPts val="2593"/>
              </a:lnSpc>
            </a:pPr>
          </a:p>
        </p:txBody>
      </p:sp>
      <p:sp>
        <p:nvSpPr>
          <p:cNvPr name="TextBox 23" id="23"/>
          <p:cNvSpPr txBox="true"/>
          <p:nvPr/>
        </p:nvSpPr>
        <p:spPr>
          <a:xfrm rot="0">
            <a:off x="5779410" y="5339489"/>
            <a:ext cx="2277390" cy="945240"/>
          </a:xfrm>
          <a:prstGeom prst="rect">
            <a:avLst/>
          </a:prstGeom>
        </p:spPr>
        <p:txBody>
          <a:bodyPr anchor="t" rtlCol="false" tIns="0" lIns="0" bIns="0" rIns="0">
            <a:spAutoFit/>
          </a:bodyPr>
          <a:lstStyle/>
          <a:p>
            <a:pPr algn="l">
              <a:lnSpc>
                <a:spcPts val="2593"/>
              </a:lnSpc>
            </a:pPr>
            <a:r>
              <a:rPr lang="en-US" sz="1800">
                <a:solidFill>
                  <a:srgbClr val="FFFFFF"/>
                </a:solidFill>
                <a:latin typeface="Open Sans"/>
                <a:ea typeface="Open Sans"/>
                <a:cs typeface="Open Sans"/>
                <a:sym typeface="Open Sans"/>
              </a:rPr>
              <a:t>F</a:t>
            </a:r>
            <a:r>
              <a:rPr lang="en-US" sz="1800">
                <a:solidFill>
                  <a:srgbClr val="FFFFFF"/>
                </a:solidFill>
                <a:latin typeface="Open Sans"/>
                <a:ea typeface="Open Sans"/>
                <a:cs typeface="Open Sans"/>
                <a:sym typeface="Open Sans"/>
              </a:rPr>
              <a:t>azemos bem feito, sempre.</a:t>
            </a:r>
          </a:p>
          <a:p>
            <a:pPr algn="l">
              <a:lnSpc>
                <a:spcPts val="2593"/>
              </a:lnSpc>
            </a:pPr>
          </a:p>
        </p:txBody>
      </p:sp>
      <p:sp>
        <p:nvSpPr>
          <p:cNvPr name="TextBox 24" id="24"/>
          <p:cNvSpPr txBox="true"/>
          <p:nvPr/>
        </p:nvSpPr>
        <p:spPr>
          <a:xfrm rot="0">
            <a:off x="8812937" y="7938232"/>
            <a:ext cx="2277390" cy="945240"/>
          </a:xfrm>
          <a:prstGeom prst="rect">
            <a:avLst/>
          </a:prstGeom>
        </p:spPr>
        <p:txBody>
          <a:bodyPr anchor="t" rtlCol="false" tIns="0" lIns="0" bIns="0" rIns="0">
            <a:spAutoFit/>
          </a:bodyPr>
          <a:lstStyle/>
          <a:p>
            <a:pPr algn="l">
              <a:lnSpc>
                <a:spcPts val="2593"/>
              </a:lnSpc>
            </a:pPr>
            <a:r>
              <a:rPr lang="en-US" sz="1800">
                <a:solidFill>
                  <a:srgbClr val="FFFFFF"/>
                </a:solidFill>
                <a:latin typeface="Open Sans"/>
                <a:ea typeface="Open Sans"/>
                <a:cs typeface="Open Sans"/>
                <a:sym typeface="Open Sans"/>
              </a:rPr>
              <a:t>Estamos juntos, de verdade.</a:t>
            </a:r>
          </a:p>
          <a:p>
            <a:pPr algn="l">
              <a:lnSpc>
                <a:spcPts val="2593"/>
              </a:lnSpc>
            </a:pPr>
          </a:p>
        </p:txBody>
      </p:sp>
      <p:sp>
        <p:nvSpPr>
          <p:cNvPr name="TextBox 25" id="25"/>
          <p:cNvSpPr txBox="true"/>
          <p:nvPr/>
        </p:nvSpPr>
        <p:spPr>
          <a:xfrm rot="0">
            <a:off x="12308503" y="916528"/>
            <a:ext cx="5733423"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NOSSOS</a:t>
            </a:r>
          </a:p>
          <a:p>
            <a:pPr algn="l">
              <a:lnSpc>
                <a:spcPts val="6338"/>
              </a:lnSpc>
            </a:pPr>
            <a:r>
              <a:rPr lang="en-US" b="true" sz="6602">
                <a:solidFill>
                  <a:srgbClr val="0D5578"/>
                </a:solidFill>
                <a:latin typeface="Lato Bold"/>
                <a:ea typeface="Lato Bold"/>
                <a:cs typeface="Lato Bold"/>
                <a:sym typeface="Lato Bold"/>
              </a:rPr>
              <a:t>VALORES</a:t>
            </a:r>
          </a:p>
        </p:txBody>
      </p:sp>
      <p:sp>
        <p:nvSpPr>
          <p:cNvPr name="TextBox 26" id="26"/>
          <p:cNvSpPr txBox="true"/>
          <p:nvPr/>
        </p:nvSpPr>
        <p:spPr>
          <a:xfrm rot="0">
            <a:off x="12362645" y="2855000"/>
            <a:ext cx="5397530" cy="3609575"/>
          </a:xfrm>
          <a:prstGeom prst="rect">
            <a:avLst/>
          </a:prstGeom>
        </p:spPr>
        <p:txBody>
          <a:bodyPr anchor="t" rtlCol="false" tIns="0" lIns="0" bIns="0" rIns="0">
            <a:spAutoFit/>
          </a:bodyPr>
          <a:lstStyle/>
          <a:p>
            <a:pPr algn="l">
              <a:lnSpc>
                <a:spcPts val="2899"/>
              </a:lnSpc>
            </a:pPr>
            <a:r>
              <a:rPr lang="en-US" sz="2100">
                <a:solidFill>
                  <a:srgbClr val="545454"/>
                </a:solidFill>
                <a:latin typeface="Lato"/>
                <a:ea typeface="Lato"/>
                <a:cs typeface="Lato"/>
                <a:sym typeface="Lato"/>
              </a:rPr>
              <a:t>Na</a:t>
            </a:r>
            <a:r>
              <a:rPr lang="en-US" sz="2100">
                <a:solidFill>
                  <a:srgbClr val="545454"/>
                </a:solidFill>
                <a:latin typeface="Lato"/>
                <a:ea typeface="Lato"/>
                <a:cs typeface="Lato"/>
                <a:sym typeface="Lato"/>
              </a:rPr>
              <a:t> Adicel, acreditamos que não vendemos apenas ingredientes.</a:t>
            </a:r>
          </a:p>
          <a:p>
            <a:pPr algn="l">
              <a:lnSpc>
                <a:spcPts val="2899"/>
              </a:lnSpc>
            </a:pPr>
            <a:r>
              <a:rPr lang="en-US" sz="2100">
                <a:solidFill>
                  <a:srgbClr val="545454"/>
                </a:solidFill>
                <a:latin typeface="Lato"/>
                <a:ea typeface="Lato"/>
                <a:cs typeface="Lato"/>
                <a:sym typeface="Lato"/>
              </a:rPr>
              <a:t>Entregamos soluções, confiança e parceria em cada negociação.</a:t>
            </a:r>
          </a:p>
          <a:p>
            <a:pPr algn="l">
              <a:lnSpc>
                <a:spcPts val="2899"/>
              </a:lnSpc>
            </a:pPr>
            <a:r>
              <a:rPr lang="en-US" sz="2100">
                <a:solidFill>
                  <a:srgbClr val="545454"/>
                </a:solidFill>
                <a:latin typeface="Lato"/>
                <a:ea typeface="Lato"/>
                <a:cs typeface="Lato"/>
                <a:sym typeface="Lato"/>
              </a:rPr>
              <a:t>Nosso propósito é transformar o mercado com responsabilidade, presença e visão de futuro.</a:t>
            </a:r>
          </a:p>
          <a:p>
            <a:pPr algn="l">
              <a:lnSpc>
                <a:spcPts val="2899"/>
              </a:lnSpc>
            </a:pPr>
            <a:r>
              <a:rPr lang="en-US" sz="2100">
                <a:solidFill>
                  <a:srgbClr val="545454"/>
                </a:solidFill>
                <a:latin typeface="Lato"/>
                <a:ea typeface="Lato"/>
                <a:cs typeface="Lato"/>
                <a:sym typeface="Lato"/>
              </a:rPr>
              <a:t>E fazemos isso a partir de uma cultura viva, sustentada por 4 pilares:</a:t>
            </a:r>
          </a:p>
          <a:p>
            <a:pPr algn="l">
              <a:lnSpc>
                <a:spcPts val="2899"/>
              </a:lnSpc>
            </a:pPr>
          </a:p>
        </p:txBody>
      </p:sp>
      <p:grpSp>
        <p:nvGrpSpPr>
          <p:cNvPr name="Group 27" id="27"/>
          <p:cNvGrpSpPr/>
          <p:nvPr/>
        </p:nvGrpSpPr>
        <p:grpSpPr>
          <a:xfrm rot="0">
            <a:off x="10954000" y="6887033"/>
            <a:ext cx="4806699" cy="3095222"/>
            <a:chOff x="0" y="0"/>
            <a:chExt cx="6408931" cy="4126962"/>
          </a:xfrm>
        </p:grpSpPr>
        <p:sp>
          <p:nvSpPr>
            <p:cNvPr name="Freeform 28" id="28"/>
            <p:cNvSpPr/>
            <p:nvPr/>
          </p:nvSpPr>
          <p:spPr>
            <a:xfrm flipH="false" flipV="false" rot="0">
              <a:off x="0" y="0"/>
              <a:ext cx="6408928" cy="4126992"/>
            </a:xfrm>
            <a:custGeom>
              <a:avLst/>
              <a:gdLst/>
              <a:ahLst/>
              <a:cxnLst/>
              <a:rect r="r" b="b" t="t" l="l"/>
              <a:pathLst>
                <a:path h="4126992" w="6408928">
                  <a:moveTo>
                    <a:pt x="0" y="943356"/>
                  </a:moveTo>
                  <a:lnTo>
                    <a:pt x="4345432" y="943356"/>
                  </a:lnTo>
                  <a:lnTo>
                    <a:pt x="4345432" y="0"/>
                  </a:lnTo>
                  <a:lnTo>
                    <a:pt x="6408928" y="2063496"/>
                  </a:lnTo>
                  <a:lnTo>
                    <a:pt x="4345432" y="4126992"/>
                  </a:lnTo>
                  <a:lnTo>
                    <a:pt x="4345432" y="3183636"/>
                  </a:lnTo>
                  <a:lnTo>
                    <a:pt x="0" y="3183636"/>
                  </a:lnTo>
                  <a:close/>
                </a:path>
              </a:pathLst>
            </a:custGeom>
            <a:solidFill>
              <a:srgbClr val="0E5678"/>
            </a:solidFill>
          </p:spPr>
        </p:sp>
      </p:grpSp>
      <p:grpSp>
        <p:nvGrpSpPr>
          <p:cNvPr name="Group 29" id="29"/>
          <p:cNvGrpSpPr/>
          <p:nvPr/>
        </p:nvGrpSpPr>
        <p:grpSpPr>
          <a:xfrm rot="0">
            <a:off x="6978408" y="7590561"/>
            <a:ext cx="1710950" cy="1710950"/>
            <a:chOff x="0" y="0"/>
            <a:chExt cx="2281266" cy="2281266"/>
          </a:xfrm>
        </p:grpSpPr>
        <p:sp>
          <p:nvSpPr>
            <p:cNvPr name="Freeform 30" id="30"/>
            <p:cNvSpPr/>
            <p:nvPr/>
          </p:nvSpPr>
          <p:spPr>
            <a:xfrm flipH="false" flipV="false" rot="0">
              <a:off x="0" y="0"/>
              <a:ext cx="2281301" cy="2281301"/>
            </a:xfrm>
            <a:custGeom>
              <a:avLst/>
              <a:gdLst/>
              <a:ahLst/>
              <a:cxnLst/>
              <a:rect r="r" b="b" t="t" l="l"/>
              <a:pathLst>
                <a:path h="2281301" w="2281301">
                  <a:moveTo>
                    <a:pt x="0" y="2281301"/>
                  </a:moveTo>
                  <a:lnTo>
                    <a:pt x="0" y="0"/>
                  </a:lnTo>
                  <a:lnTo>
                    <a:pt x="2281301" y="2281301"/>
                  </a:lnTo>
                  <a:close/>
                </a:path>
              </a:pathLst>
            </a:custGeom>
            <a:solidFill>
              <a:srgbClr val="FFFFFF"/>
            </a:solidFill>
          </p:spPr>
        </p:sp>
      </p:grpSp>
      <p:grpSp>
        <p:nvGrpSpPr>
          <p:cNvPr name="Group 31" id="31"/>
          <p:cNvGrpSpPr/>
          <p:nvPr/>
        </p:nvGrpSpPr>
        <p:grpSpPr>
          <a:xfrm rot="-2700000">
            <a:off x="10098525" y="8417460"/>
            <a:ext cx="1710950" cy="1710950"/>
            <a:chOff x="0" y="0"/>
            <a:chExt cx="2281266" cy="2281266"/>
          </a:xfrm>
        </p:grpSpPr>
        <p:sp>
          <p:nvSpPr>
            <p:cNvPr name="Freeform 32" id="32"/>
            <p:cNvSpPr/>
            <p:nvPr/>
          </p:nvSpPr>
          <p:spPr>
            <a:xfrm flipH="false" flipV="false" rot="0">
              <a:off x="0" y="0"/>
              <a:ext cx="2281301" cy="2281301"/>
            </a:xfrm>
            <a:custGeom>
              <a:avLst/>
              <a:gdLst/>
              <a:ahLst/>
              <a:cxnLst/>
              <a:rect r="r" b="b" t="t" l="l"/>
              <a:pathLst>
                <a:path h="2281301" w="2281301">
                  <a:moveTo>
                    <a:pt x="0" y="2281301"/>
                  </a:moveTo>
                  <a:lnTo>
                    <a:pt x="0" y="0"/>
                  </a:lnTo>
                  <a:lnTo>
                    <a:pt x="2281301" y="2281301"/>
                  </a:lnTo>
                  <a:close/>
                </a:path>
              </a:pathLst>
            </a:custGeom>
            <a:solidFill>
              <a:srgbClr val="FFFFFF"/>
            </a:solidFill>
          </p:spPr>
        </p:sp>
      </p:grpSp>
      <p:sp>
        <p:nvSpPr>
          <p:cNvPr name="TextBox 33" id="33"/>
          <p:cNvSpPr txBox="true"/>
          <p:nvPr/>
        </p:nvSpPr>
        <p:spPr>
          <a:xfrm rot="0">
            <a:off x="12009323" y="8034536"/>
            <a:ext cx="2374899" cy="945240"/>
          </a:xfrm>
          <a:prstGeom prst="rect">
            <a:avLst/>
          </a:prstGeom>
        </p:spPr>
        <p:txBody>
          <a:bodyPr anchor="t" rtlCol="false" tIns="0" lIns="0" bIns="0" rIns="0">
            <a:spAutoFit/>
          </a:bodyPr>
          <a:lstStyle/>
          <a:p>
            <a:pPr algn="l">
              <a:lnSpc>
                <a:spcPts val="2593"/>
              </a:lnSpc>
            </a:pPr>
            <a:r>
              <a:rPr lang="en-US" sz="1800">
                <a:solidFill>
                  <a:srgbClr val="FFFFFF"/>
                </a:solidFill>
                <a:latin typeface="Open Sans"/>
                <a:ea typeface="Open Sans"/>
                <a:cs typeface="Open Sans"/>
                <a:sym typeface="Open Sans"/>
              </a:rPr>
              <a:t>Pensamos diferente para fazer melhor.</a:t>
            </a:r>
          </a:p>
          <a:p>
            <a:pPr algn="l">
              <a:lnSpc>
                <a:spcPts val="2593"/>
              </a:lnSpc>
            </a:pPr>
          </a:p>
        </p:txBody>
      </p:sp>
      <p:sp>
        <p:nvSpPr>
          <p:cNvPr name="TextBox 34" id="34"/>
          <p:cNvSpPr txBox="true"/>
          <p:nvPr/>
        </p:nvSpPr>
        <p:spPr>
          <a:xfrm rot="-5400000">
            <a:off x="803854" y="1061240"/>
            <a:ext cx="2742515" cy="742950"/>
          </a:xfrm>
          <a:prstGeom prst="rect">
            <a:avLst/>
          </a:prstGeom>
        </p:spPr>
        <p:txBody>
          <a:bodyPr anchor="t" rtlCol="false" tIns="0" lIns="0" bIns="0" rIns="0">
            <a:spAutoFit/>
          </a:bodyPr>
          <a:lstStyle/>
          <a:p>
            <a:pPr algn="ctr">
              <a:lnSpc>
                <a:spcPts val="5820"/>
              </a:lnSpc>
            </a:pPr>
            <a:r>
              <a:rPr lang="en-US" b="true" sz="4850">
                <a:solidFill>
                  <a:srgbClr val="FFFFFF"/>
                </a:solidFill>
                <a:latin typeface="Lato Bold"/>
                <a:ea typeface="Lato Bold"/>
                <a:cs typeface="Lato Bold"/>
                <a:sym typeface="Lato Bold"/>
              </a:rPr>
              <a:t>Diálogo</a:t>
            </a:r>
          </a:p>
        </p:txBody>
      </p:sp>
      <p:sp>
        <p:nvSpPr>
          <p:cNvPr name="TextBox 35" id="35"/>
          <p:cNvSpPr txBox="true"/>
          <p:nvPr/>
        </p:nvSpPr>
        <p:spPr>
          <a:xfrm rot="-5400000">
            <a:off x="2892518" y="1798602"/>
            <a:ext cx="4655572" cy="742950"/>
          </a:xfrm>
          <a:prstGeom prst="rect">
            <a:avLst/>
          </a:prstGeom>
        </p:spPr>
        <p:txBody>
          <a:bodyPr anchor="t" rtlCol="false" tIns="0" lIns="0" bIns="0" rIns="0">
            <a:spAutoFit/>
          </a:bodyPr>
          <a:lstStyle/>
          <a:p>
            <a:pPr algn="ctr">
              <a:lnSpc>
                <a:spcPts val="5820"/>
              </a:lnSpc>
            </a:pPr>
            <a:r>
              <a:rPr lang="en-US" b="true" sz="4850">
                <a:solidFill>
                  <a:srgbClr val="FFFFFF"/>
                </a:solidFill>
                <a:latin typeface="Lato Bold"/>
                <a:ea typeface="Lato Bold"/>
                <a:cs typeface="Lato Bold"/>
                <a:sym typeface="Lato Bold"/>
              </a:rPr>
              <a:t>C</a:t>
            </a:r>
            <a:r>
              <a:rPr lang="en-US" b="true" sz="4850">
                <a:solidFill>
                  <a:srgbClr val="FFFFFF"/>
                </a:solidFill>
                <a:latin typeface="Lato Bold"/>
                <a:ea typeface="Lato Bold"/>
                <a:cs typeface="Lato Bold"/>
                <a:sym typeface="Lato Bold"/>
              </a:rPr>
              <a:t>ompromisso</a:t>
            </a:r>
          </a:p>
        </p:txBody>
      </p:sp>
      <p:sp>
        <p:nvSpPr>
          <p:cNvPr name="TextBox 36" id="36"/>
          <p:cNvSpPr txBox="true"/>
          <p:nvPr/>
        </p:nvSpPr>
        <p:spPr>
          <a:xfrm rot="-5400000">
            <a:off x="6024768" y="1378346"/>
            <a:ext cx="4655572" cy="742950"/>
          </a:xfrm>
          <a:prstGeom prst="rect">
            <a:avLst/>
          </a:prstGeom>
        </p:spPr>
        <p:txBody>
          <a:bodyPr anchor="t" rtlCol="false" tIns="0" lIns="0" bIns="0" rIns="0">
            <a:spAutoFit/>
          </a:bodyPr>
          <a:lstStyle/>
          <a:p>
            <a:pPr algn="ctr">
              <a:lnSpc>
                <a:spcPts val="5820"/>
              </a:lnSpc>
            </a:pPr>
            <a:r>
              <a:rPr lang="en-US" b="true" sz="4850">
                <a:solidFill>
                  <a:srgbClr val="FFFFFF"/>
                </a:solidFill>
                <a:latin typeface="Lato Bold"/>
                <a:ea typeface="Lato Bold"/>
                <a:cs typeface="Lato Bold"/>
                <a:sym typeface="Lato Bold"/>
              </a:rPr>
              <a:t>Qual</a:t>
            </a:r>
            <a:r>
              <a:rPr lang="en-US" b="true" sz="4850">
                <a:solidFill>
                  <a:srgbClr val="FFFFFF"/>
                </a:solidFill>
                <a:latin typeface="Lato Bold"/>
                <a:ea typeface="Lato Bold"/>
                <a:cs typeface="Lato Bold"/>
                <a:sym typeface="Lato Bold"/>
              </a:rPr>
              <a:t>idade</a:t>
            </a:r>
          </a:p>
        </p:txBody>
      </p:sp>
      <p:sp>
        <p:nvSpPr>
          <p:cNvPr name="TextBox 37" id="37"/>
          <p:cNvSpPr txBox="true"/>
          <p:nvPr/>
        </p:nvSpPr>
        <p:spPr>
          <a:xfrm rot="-5400000">
            <a:off x="9085366" y="1185064"/>
            <a:ext cx="4655572" cy="742950"/>
          </a:xfrm>
          <a:prstGeom prst="rect">
            <a:avLst/>
          </a:prstGeom>
        </p:spPr>
        <p:txBody>
          <a:bodyPr anchor="t" rtlCol="false" tIns="0" lIns="0" bIns="0" rIns="0">
            <a:spAutoFit/>
          </a:bodyPr>
          <a:lstStyle/>
          <a:p>
            <a:pPr algn="ctr">
              <a:lnSpc>
                <a:spcPts val="5820"/>
              </a:lnSpc>
            </a:pPr>
            <a:r>
              <a:rPr lang="en-US" b="true" sz="4850">
                <a:solidFill>
                  <a:srgbClr val="FFFFFF"/>
                </a:solidFill>
                <a:latin typeface="Lato Bold"/>
                <a:ea typeface="Lato Bold"/>
                <a:cs typeface="Lato Bold"/>
                <a:sym typeface="Lato Bold"/>
              </a:rPr>
              <a:t>Evolução</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86875" y="-2650318"/>
            <a:ext cx="17661699" cy="6845960"/>
            <a:chOff x="0" y="0"/>
            <a:chExt cx="4651641" cy="1803051"/>
          </a:xfrm>
        </p:grpSpPr>
        <p:sp>
          <p:nvSpPr>
            <p:cNvPr name="Freeform 3" id="3"/>
            <p:cNvSpPr/>
            <p:nvPr/>
          </p:nvSpPr>
          <p:spPr>
            <a:xfrm flipH="false" flipV="false" rot="0">
              <a:off x="0" y="0"/>
              <a:ext cx="4651641" cy="1803051"/>
            </a:xfrm>
            <a:custGeom>
              <a:avLst/>
              <a:gdLst/>
              <a:ahLst/>
              <a:cxnLst/>
              <a:rect r="r" b="b" t="t" l="l"/>
              <a:pathLst>
                <a:path h="1803051" w="4651641">
                  <a:moveTo>
                    <a:pt x="29807" y="0"/>
                  </a:moveTo>
                  <a:lnTo>
                    <a:pt x="4621833" y="0"/>
                  </a:lnTo>
                  <a:cubicBezTo>
                    <a:pt x="4629739" y="0"/>
                    <a:pt x="4637320" y="3140"/>
                    <a:pt x="4642910" y="8730"/>
                  </a:cubicBezTo>
                  <a:cubicBezTo>
                    <a:pt x="4648500" y="14320"/>
                    <a:pt x="4651641" y="21902"/>
                    <a:pt x="4651641" y="29807"/>
                  </a:cubicBezTo>
                  <a:lnTo>
                    <a:pt x="4651641" y="1773244"/>
                  </a:lnTo>
                  <a:cubicBezTo>
                    <a:pt x="4651641" y="1781149"/>
                    <a:pt x="4648500" y="1788731"/>
                    <a:pt x="4642910" y="1794321"/>
                  </a:cubicBezTo>
                  <a:cubicBezTo>
                    <a:pt x="4637320" y="1799911"/>
                    <a:pt x="4629739" y="1803051"/>
                    <a:pt x="4621833" y="1803051"/>
                  </a:cubicBezTo>
                  <a:lnTo>
                    <a:pt x="29807" y="1803051"/>
                  </a:lnTo>
                  <a:cubicBezTo>
                    <a:pt x="21902" y="1803051"/>
                    <a:pt x="14320" y="1799911"/>
                    <a:pt x="8730" y="1794321"/>
                  </a:cubicBezTo>
                  <a:cubicBezTo>
                    <a:pt x="3140" y="1788731"/>
                    <a:pt x="0" y="1781149"/>
                    <a:pt x="0" y="1773244"/>
                  </a:cubicBezTo>
                  <a:lnTo>
                    <a:pt x="0" y="29807"/>
                  </a:lnTo>
                  <a:cubicBezTo>
                    <a:pt x="0" y="21902"/>
                    <a:pt x="3140" y="14320"/>
                    <a:pt x="8730" y="8730"/>
                  </a:cubicBezTo>
                  <a:cubicBezTo>
                    <a:pt x="14320" y="3140"/>
                    <a:pt x="21902" y="0"/>
                    <a:pt x="29807" y="0"/>
                  </a:cubicBezTo>
                  <a:close/>
                </a:path>
              </a:pathLst>
            </a:custGeom>
            <a:solidFill>
              <a:srgbClr val="0D5578"/>
            </a:solidFill>
          </p:spPr>
        </p:sp>
        <p:sp>
          <p:nvSpPr>
            <p:cNvPr name="TextBox 4" id="4"/>
            <p:cNvSpPr txBox="true"/>
            <p:nvPr/>
          </p:nvSpPr>
          <p:spPr>
            <a:xfrm>
              <a:off x="0" y="-57150"/>
              <a:ext cx="4651641" cy="1860201"/>
            </a:xfrm>
            <a:prstGeom prst="rect">
              <a:avLst/>
            </a:prstGeom>
          </p:spPr>
          <p:txBody>
            <a:bodyPr anchor="ctr" rtlCol="false" tIns="50800" lIns="50800" bIns="50800" rIns="50800"/>
            <a:lstStyle/>
            <a:p>
              <a:pPr algn="ctr">
                <a:lnSpc>
                  <a:spcPts val="2749"/>
                </a:lnSpc>
              </a:pPr>
            </a:p>
          </p:txBody>
        </p:sp>
      </p:grpSp>
      <p:grpSp>
        <p:nvGrpSpPr>
          <p:cNvPr name="Group 5" id="5"/>
          <p:cNvGrpSpPr/>
          <p:nvPr/>
        </p:nvGrpSpPr>
        <p:grpSpPr>
          <a:xfrm rot="0">
            <a:off x="-729725" y="-523617"/>
            <a:ext cx="9873725" cy="4719259"/>
            <a:chOff x="0" y="0"/>
            <a:chExt cx="1174524" cy="561377"/>
          </a:xfrm>
        </p:grpSpPr>
        <p:sp>
          <p:nvSpPr>
            <p:cNvPr name="Freeform 6" id="6"/>
            <p:cNvSpPr/>
            <p:nvPr/>
          </p:nvSpPr>
          <p:spPr>
            <a:xfrm flipH="false" flipV="false" rot="0">
              <a:off x="0" y="0"/>
              <a:ext cx="1174524" cy="561377"/>
            </a:xfrm>
            <a:custGeom>
              <a:avLst/>
              <a:gdLst/>
              <a:ahLst/>
              <a:cxnLst/>
              <a:rect r="r" b="b" t="t" l="l"/>
              <a:pathLst>
                <a:path h="561377" w="1174524">
                  <a:moveTo>
                    <a:pt x="40773" y="0"/>
                  </a:moveTo>
                  <a:lnTo>
                    <a:pt x="1133751" y="0"/>
                  </a:lnTo>
                  <a:cubicBezTo>
                    <a:pt x="1156269" y="0"/>
                    <a:pt x="1174524" y="18255"/>
                    <a:pt x="1174524" y="40773"/>
                  </a:cubicBezTo>
                  <a:lnTo>
                    <a:pt x="1174524" y="520604"/>
                  </a:lnTo>
                  <a:cubicBezTo>
                    <a:pt x="1174524" y="543122"/>
                    <a:pt x="1156269" y="561377"/>
                    <a:pt x="1133751" y="561377"/>
                  </a:cubicBezTo>
                  <a:lnTo>
                    <a:pt x="40773" y="561377"/>
                  </a:lnTo>
                  <a:cubicBezTo>
                    <a:pt x="18255" y="561377"/>
                    <a:pt x="0" y="543122"/>
                    <a:pt x="0" y="520604"/>
                  </a:cubicBezTo>
                  <a:lnTo>
                    <a:pt x="0" y="40773"/>
                  </a:lnTo>
                  <a:cubicBezTo>
                    <a:pt x="0" y="18255"/>
                    <a:pt x="18255" y="0"/>
                    <a:pt x="40773" y="0"/>
                  </a:cubicBezTo>
                  <a:close/>
                </a:path>
              </a:pathLst>
            </a:custGeom>
            <a:blipFill>
              <a:blip r:embed="rId2"/>
              <a:stretch>
                <a:fillRect l="0" t="-78664" r="-29986" b="-230019"/>
              </a:stretch>
            </a:blipFill>
            <a:ln w="95250" cap="rnd">
              <a:solidFill>
                <a:srgbClr val="FFFFFF"/>
              </a:solidFill>
              <a:prstDash val="solid"/>
              <a:round/>
            </a:ln>
          </p:spPr>
        </p:sp>
      </p:grpSp>
      <p:sp>
        <p:nvSpPr>
          <p:cNvPr name="Freeform 7" id="7"/>
          <p:cNvSpPr/>
          <p:nvPr/>
        </p:nvSpPr>
        <p:spPr>
          <a:xfrm flipH="false" flipV="false" rot="0">
            <a:off x="643699" y="4453525"/>
            <a:ext cx="2409640" cy="1874164"/>
          </a:xfrm>
          <a:custGeom>
            <a:avLst/>
            <a:gdLst/>
            <a:ahLst/>
            <a:cxnLst/>
            <a:rect r="r" b="b" t="t" l="l"/>
            <a:pathLst>
              <a:path h="1874164" w="2409640">
                <a:moveTo>
                  <a:pt x="0" y="0"/>
                </a:moveTo>
                <a:lnTo>
                  <a:pt x="2409640" y="0"/>
                </a:lnTo>
                <a:lnTo>
                  <a:pt x="2409640" y="1874164"/>
                </a:lnTo>
                <a:lnTo>
                  <a:pt x="0" y="1874164"/>
                </a:lnTo>
                <a:lnTo>
                  <a:pt x="0" y="0"/>
                </a:lnTo>
                <a:close/>
              </a:path>
            </a:pathLst>
          </a:custGeom>
          <a:blipFill>
            <a:blip r:embed="rId3"/>
            <a:stretch>
              <a:fillRect l="0" t="0" r="0" b="0"/>
            </a:stretch>
          </a:blipFill>
        </p:spPr>
      </p:sp>
      <p:sp>
        <p:nvSpPr>
          <p:cNvPr name="Freeform 8" id="8"/>
          <p:cNvSpPr/>
          <p:nvPr/>
        </p:nvSpPr>
        <p:spPr>
          <a:xfrm flipH="false" flipV="false" rot="0">
            <a:off x="808553" y="7078350"/>
            <a:ext cx="2244786" cy="1449758"/>
          </a:xfrm>
          <a:custGeom>
            <a:avLst/>
            <a:gdLst/>
            <a:ahLst/>
            <a:cxnLst/>
            <a:rect r="r" b="b" t="t" l="l"/>
            <a:pathLst>
              <a:path h="1449758" w="2244786">
                <a:moveTo>
                  <a:pt x="0" y="0"/>
                </a:moveTo>
                <a:lnTo>
                  <a:pt x="2244786" y="0"/>
                </a:lnTo>
                <a:lnTo>
                  <a:pt x="2244786" y="1449758"/>
                </a:lnTo>
                <a:lnTo>
                  <a:pt x="0" y="1449758"/>
                </a:lnTo>
                <a:lnTo>
                  <a:pt x="0" y="0"/>
                </a:lnTo>
                <a:close/>
              </a:path>
            </a:pathLst>
          </a:custGeom>
          <a:blipFill>
            <a:blip r:embed="rId4"/>
            <a:stretch>
              <a:fillRect l="0" t="0" r="0" b="0"/>
            </a:stretch>
          </a:blipFill>
        </p:spPr>
      </p:sp>
      <p:sp>
        <p:nvSpPr>
          <p:cNvPr name="Freeform 9" id="9"/>
          <p:cNvSpPr/>
          <p:nvPr/>
        </p:nvSpPr>
        <p:spPr>
          <a:xfrm flipH="false" flipV="false" rot="0">
            <a:off x="9144000" y="4790089"/>
            <a:ext cx="2275021" cy="1537600"/>
          </a:xfrm>
          <a:custGeom>
            <a:avLst/>
            <a:gdLst/>
            <a:ahLst/>
            <a:cxnLst/>
            <a:rect r="r" b="b" t="t" l="l"/>
            <a:pathLst>
              <a:path h="1537600" w="2275021">
                <a:moveTo>
                  <a:pt x="0" y="0"/>
                </a:moveTo>
                <a:lnTo>
                  <a:pt x="2275021" y="0"/>
                </a:lnTo>
                <a:lnTo>
                  <a:pt x="2275021" y="1537600"/>
                </a:lnTo>
                <a:lnTo>
                  <a:pt x="0" y="1537600"/>
                </a:lnTo>
                <a:lnTo>
                  <a:pt x="0" y="0"/>
                </a:lnTo>
                <a:close/>
              </a:path>
            </a:pathLst>
          </a:custGeom>
          <a:blipFill>
            <a:blip r:embed="rId5"/>
            <a:stretch>
              <a:fillRect l="0" t="0" r="0" b="0"/>
            </a:stretch>
          </a:blipFill>
        </p:spPr>
      </p:sp>
      <p:sp>
        <p:nvSpPr>
          <p:cNvPr name="Freeform 10" id="10"/>
          <p:cNvSpPr/>
          <p:nvPr/>
        </p:nvSpPr>
        <p:spPr>
          <a:xfrm flipH="false" flipV="false" rot="0">
            <a:off x="8832578" y="7297695"/>
            <a:ext cx="2498139" cy="1449538"/>
          </a:xfrm>
          <a:custGeom>
            <a:avLst/>
            <a:gdLst/>
            <a:ahLst/>
            <a:cxnLst/>
            <a:rect r="r" b="b" t="t" l="l"/>
            <a:pathLst>
              <a:path h="1449538" w="2498139">
                <a:moveTo>
                  <a:pt x="0" y="0"/>
                </a:moveTo>
                <a:lnTo>
                  <a:pt x="2498139" y="0"/>
                </a:lnTo>
                <a:lnTo>
                  <a:pt x="2498139" y="1449538"/>
                </a:lnTo>
                <a:lnTo>
                  <a:pt x="0" y="1449538"/>
                </a:lnTo>
                <a:lnTo>
                  <a:pt x="0" y="0"/>
                </a:lnTo>
                <a:close/>
              </a:path>
            </a:pathLst>
          </a:custGeom>
          <a:blipFill>
            <a:blip r:embed="rId6"/>
            <a:stretch>
              <a:fillRect l="0" t="0" r="0" b="0"/>
            </a:stretch>
          </a:blipFill>
        </p:spPr>
      </p:sp>
      <p:sp>
        <p:nvSpPr>
          <p:cNvPr name="TextBox 11" id="11"/>
          <p:cNvSpPr txBox="true"/>
          <p:nvPr/>
        </p:nvSpPr>
        <p:spPr>
          <a:xfrm rot="0">
            <a:off x="11582393" y="5086350"/>
            <a:ext cx="4257137" cy="431800"/>
          </a:xfrm>
          <a:prstGeom prst="rect">
            <a:avLst/>
          </a:prstGeom>
        </p:spPr>
        <p:txBody>
          <a:bodyPr anchor="t" rtlCol="false" tIns="0" lIns="0" bIns="0" rIns="0">
            <a:spAutoFit/>
          </a:bodyPr>
          <a:lstStyle/>
          <a:p>
            <a:pPr algn="l">
              <a:lnSpc>
                <a:spcPts val="2749"/>
              </a:lnSpc>
            </a:pPr>
            <a:r>
              <a:rPr lang="en-US" b="true" sz="2499">
                <a:solidFill>
                  <a:srgbClr val="084C6A"/>
                </a:solidFill>
                <a:latin typeface="Mont Bold"/>
                <a:ea typeface="Mont Bold"/>
                <a:cs typeface="Mont Bold"/>
                <a:sym typeface="Mont Bold"/>
              </a:rPr>
              <a:t>ADICEL CONSULTORIA</a:t>
            </a:r>
          </a:p>
        </p:txBody>
      </p:sp>
      <p:sp>
        <p:nvSpPr>
          <p:cNvPr name="TextBox 12" id="12"/>
          <p:cNvSpPr txBox="true"/>
          <p:nvPr/>
        </p:nvSpPr>
        <p:spPr>
          <a:xfrm rot="0">
            <a:off x="11582393" y="7611176"/>
            <a:ext cx="3941700" cy="431800"/>
          </a:xfrm>
          <a:prstGeom prst="rect">
            <a:avLst/>
          </a:prstGeom>
        </p:spPr>
        <p:txBody>
          <a:bodyPr anchor="t" rtlCol="false" tIns="0" lIns="0" bIns="0" rIns="0">
            <a:spAutoFit/>
          </a:bodyPr>
          <a:lstStyle/>
          <a:p>
            <a:pPr algn="l">
              <a:lnSpc>
                <a:spcPts val="2749"/>
              </a:lnSpc>
            </a:pPr>
            <a:r>
              <a:rPr lang="en-US" sz="2499" b="true">
                <a:solidFill>
                  <a:srgbClr val="084C6A"/>
                </a:solidFill>
                <a:latin typeface="Mont Bold"/>
                <a:ea typeface="Mont Bold"/>
                <a:cs typeface="Mont Bold"/>
                <a:sym typeface="Mont Bold"/>
              </a:rPr>
              <a:t>ADICEL EDUCAÇÃO</a:t>
            </a:r>
          </a:p>
        </p:txBody>
      </p:sp>
      <p:sp>
        <p:nvSpPr>
          <p:cNvPr name="TextBox 13" id="13"/>
          <p:cNvSpPr txBox="true"/>
          <p:nvPr/>
        </p:nvSpPr>
        <p:spPr>
          <a:xfrm rot="0">
            <a:off x="11582393" y="8221946"/>
            <a:ext cx="5468673" cy="935355"/>
          </a:xfrm>
          <a:prstGeom prst="rect">
            <a:avLst/>
          </a:prstGeom>
        </p:spPr>
        <p:txBody>
          <a:bodyPr anchor="t" rtlCol="false" tIns="0" lIns="0" bIns="0" rIns="0">
            <a:spAutoFit/>
          </a:bodyPr>
          <a:lstStyle/>
          <a:p>
            <a:pPr algn="l">
              <a:lnSpc>
                <a:spcPts val="2520"/>
              </a:lnSpc>
            </a:pPr>
            <a:r>
              <a:rPr lang="en-US" sz="1800">
                <a:solidFill>
                  <a:srgbClr val="545454"/>
                </a:solidFill>
                <a:latin typeface="Inter"/>
                <a:ea typeface="Inter"/>
                <a:cs typeface="Inter"/>
                <a:sym typeface="Inter"/>
              </a:rPr>
              <a:t>Formação contínua, conteúdos, cursos e treinamentos para nossos clientes, equipe e parceiros.</a:t>
            </a:r>
          </a:p>
        </p:txBody>
      </p:sp>
      <p:sp>
        <p:nvSpPr>
          <p:cNvPr name="TextBox 14" id="14"/>
          <p:cNvSpPr txBox="true"/>
          <p:nvPr/>
        </p:nvSpPr>
        <p:spPr>
          <a:xfrm rot="0">
            <a:off x="9882331" y="1660525"/>
            <a:ext cx="7437701" cy="2282825"/>
          </a:xfrm>
          <a:prstGeom prst="rect">
            <a:avLst/>
          </a:prstGeom>
        </p:spPr>
        <p:txBody>
          <a:bodyPr anchor="t" rtlCol="false" tIns="0" lIns="0" bIns="0" rIns="0">
            <a:spAutoFit/>
          </a:bodyPr>
          <a:lstStyle/>
          <a:p>
            <a:pPr algn="l">
              <a:lnSpc>
                <a:spcPts val="5500"/>
              </a:lnSpc>
            </a:pPr>
            <a:r>
              <a:rPr lang="en-US" sz="5000" b="true">
                <a:solidFill>
                  <a:srgbClr val="199D6A"/>
                </a:solidFill>
                <a:latin typeface="Mont Bold"/>
                <a:ea typeface="Mont Bold"/>
                <a:cs typeface="Mont Bold"/>
                <a:sym typeface="Mont Bold"/>
              </a:rPr>
              <a:t>Visão de Futuro:</a:t>
            </a:r>
            <a:r>
              <a:rPr lang="en-US" sz="5000" b="true">
                <a:solidFill>
                  <a:srgbClr val="FFFFFF"/>
                </a:solidFill>
                <a:latin typeface="Mont Bold"/>
                <a:ea typeface="Mont Bold"/>
                <a:cs typeface="Mont Bold"/>
                <a:sym typeface="Mont Bold"/>
              </a:rPr>
              <a:t> As Unidades de Negócio da Adicel</a:t>
            </a:r>
          </a:p>
        </p:txBody>
      </p:sp>
      <p:sp>
        <p:nvSpPr>
          <p:cNvPr name="TextBox 15" id="15"/>
          <p:cNvSpPr txBox="true"/>
          <p:nvPr/>
        </p:nvSpPr>
        <p:spPr>
          <a:xfrm rot="0">
            <a:off x="3234260" y="5095889"/>
            <a:ext cx="3716255" cy="431800"/>
          </a:xfrm>
          <a:prstGeom prst="rect">
            <a:avLst/>
          </a:prstGeom>
        </p:spPr>
        <p:txBody>
          <a:bodyPr anchor="t" rtlCol="false" tIns="0" lIns="0" bIns="0" rIns="0">
            <a:spAutoFit/>
          </a:bodyPr>
          <a:lstStyle/>
          <a:p>
            <a:pPr algn="l">
              <a:lnSpc>
                <a:spcPts val="2749"/>
              </a:lnSpc>
            </a:pPr>
            <a:r>
              <a:rPr lang="en-US" b="true" sz="2499">
                <a:solidFill>
                  <a:srgbClr val="084C6A"/>
                </a:solidFill>
                <a:latin typeface="Mont Bold"/>
                <a:ea typeface="Mont Bold"/>
                <a:cs typeface="Mont Bold"/>
                <a:sym typeface="Mont Bold"/>
              </a:rPr>
              <a:t>ADICEL INDÚSTRIA</a:t>
            </a:r>
          </a:p>
        </p:txBody>
      </p:sp>
      <p:sp>
        <p:nvSpPr>
          <p:cNvPr name="TextBox 16" id="16"/>
          <p:cNvSpPr txBox="true"/>
          <p:nvPr/>
        </p:nvSpPr>
        <p:spPr>
          <a:xfrm rot="0">
            <a:off x="3234260" y="7611176"/>
            <a:ext cx="4073139" cy="431800"/>
          </a:xfrm>
          <a:prstGeom prst="rect">
            <a:avLst/>
          </a:prstGeom>
        </p:spPr>
        <p:txBody>
          <a:bodyPr anchor="t" rtlCol="false" tIns="0" lIns="0" bIns="0" rIns="0">
            <a:spAutoFit/>
          </a:bodyPr>
          <a:lstStyle/>
          <a:p>
            <a:pPr algn="l">
              <a:lnSpc>
                <a:spcPts val="2749"/>
              </a:lnSpc>
            </a:pPr>
            <a:r>
              <a:rPr lang="en-US" b="true" sz="2499">
                <a:solidFill>
                  <a:srgbClr val="084C6A"/>
                </a:solidFill>
                <a:latin typeface="Mont Bold"/>
                <a:ea typeface="Mont Bold"/>
                <a:cs typeface="Mont Bold"/>
                <a:sym typeface="Mont Bold"/>
              </a:rPr>
              <a:t>ADICEL DISTRIBUIÇÃO</a:t>
            </a:r>
          </a:p>
        </p:txBody>
      </p:sp>
      <p:sp>
        <p:nvSpPr>
          <p:cNvPr name="TextBox 17" id="17"/>
          <p:cNvSpPr txBox="true"/>
          <p:nvPr/>
        </p:nvSpPr>
        <p:spPr>
          <a:xfrm rot="0">
            <a:off x="3234260" y="5706659"/>
            <a:ext cx="5417343" cy="621030"/>
          </a:xfrm>
          <a:prstGeom prst="rect">
            <a:avLst/>
          </a:prstGeom>
        </p:spPr>
        <p:txBody>
          <a:bodyPr anchor="t" rtlCol="false" tIns="0" lIns="0" bIns="0" rIns="0">
            <a:spAutoFit/>
          </a:bodyPr>
          <a:lstStyle/>
          <a:p>
            <a:pPr algn="l">
              <a:lnSpc>
                <a:spcPts val="2520"/>
              </a:lnSpc>
            </a:pPr>
            <a:r>
              <a:rPr lang="en-US" sz="1800">
                <a:solidFill>
                  <a:srgbClr val="545454"/>
                </a:solidFill>
                <a:latin typeface="Inter"/>
                <a:ea typeface="Inter"/>
                <a:cs typeface="Inter"/>
                <a:sym typeface="Inter"/>
              </a:rPr>
              <a:t>Desenvolvimento e fabricação de ingredientes de alta performance.</a:t>
            </a:r>
          </a:p>
        </p:txBody>
      </p:sp>
      <p:sp>
        <p:nvSpPr>
          <p:cNvPr name="TextBox 18" id="18"/>
          <p:cNvSpPr txBox="true"/>
          <p:nvPr/>
        </p:nvSpPr>
        <p:spPr>
          <a:xfrm rot="0">
            <a:off x="11582393" y="5602419"/>
            <a:ext cx="5298397" cy="621030"/>
          </a:xfrm>
          <a:prstGeom prst="rect">
            <a:avLst/>
          </a:prstGeom>
        </p:spPr>
        <p:txBody>
          <a:bodyPr anchor="t" rtlCol="false" tIns="0" lIns="0" bIns="0" rIns="0">
            <a:spAutoFit/>
          </a:bodyPr>
          <a:lstStyle/>
          <a:p>
            <a:pPr algn="l">
              <a:lnSpc>
                <a:spcPts val="2520"/>
              </a:lnSpc>
            </a:pPr>
            <a:r>
              <a:rPr lang="en-US" sz="1800">
                <a:solidFill>
                  <a:srgbClr val="545454"/>
                </a:solidFill>
                <a:latin typeface="Inter"/>
                <a:ea typeface="Inter"/>
                <a:cs typeface="Inter"/>
                <a:sym typeface="Inter"/>
              </a:rPr>
              <a:t>Suporte técnico e estratégico para aplicação de soluções e inovação nas indústrias.</a:t>
            </a:r>
          </a:p>
        </p:txBody>
      </p:sp>
      <p:sp>
        <p:nvSpPr>
          <p:cNvPr name="TextBox 19" id="19"/>
          <p:cNvSpPr txBox="true"/>
          <p:nvPr/>
        </p:nvSpPr>
        <p:spPr>
          <a:xfrm rot="0">
            <a:off x="3234260" y="8221946"/>
            <a:ext cx="5417343" cy="935355"/>
          </a:xfrm>
          <a:prstGeom prst="rect">
            <a:avLst/>
          </a:prstGeom>
        </p:spPr>
        <p:txBody>
          <a:bodyPr anchor="t" rtlCol="false" tIns="0" lIns="0" bIns="0" rIns="0">
            <a:spAutoFit/>
          </a:bodyPr>
          <a:lstStyle/>
          <a:p>
            <a:pPr algn="l">
              <a:lnSpc>
                <a:spcPts val="2520"/>
              </a:lnSpc>
            </a:pPr>
            <a:r>
              <a:rPr lang="en-US" sz="1800">
                <a:solidFill>
                  <a:srgbClr val="545454"/>
                </a:solidFill>
                <a:latin typeface="Inter"/>
                <a:ea typeface="Inter"/>
                <a:cs typeface="Inter"/>
                <a:sym typeface="Inter"/>
              </a:rPr>
              <a:t>Revenda de ingredientes para o varejo e atendimento comercial para levar soluções até os clientes com agilidade e eficiência.</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371" y="1875487"/>
            <a:ext cx="14660929" cy="7788618"/>
          </a:xfrm>
          <a:custGeom>
            <a:avLst/>
            <a:gdLst/>
            <a:ahLst/>
            <a:cxnLst/>
            <a:rect r="r" b="b" t="t" l="l"/>
            <a:pathLst>
              <a:path h="7788618" w="14660929">
                <a:moveTo>
                  <a:pt x="0" y="0"/>
                </a:moveTo>
                <a:lnTo>
                  <a:pt x="14660929" y="0"/>
                </a:lnTo>
                <a:lnTo>
                  <a:pt x="14660929" y="7788618"/>
                </a:lnTo>
                <a:lnTo>
                  <a:pt x="0" y="7788618"/>
                </a:lnTo>
                <a:lnTo>
                  <a:pt x="0" y="0"/>
                </a:lnTo>
                <a:close/>
              </a:path>
            </a:pathLst>
          </a:custGeom>
          <a:blipFill>
            <a:blip r:embed="rId3"/>
            <a:stretch>
              <a:fillRect l="0" t="0" r="0" b="0"/>
            </a:stretch>
          </a:blipFill>
        </p:spPr>
      </p:sp>
      <p:sp>
        <p:nvSpPr>
          <p:cNvPr name="TextBox 3" id="3"/>
          <p:cNvSpPr txBox="true"/>
          <p:nvPr/>
        </p:nvSpPr>
        <p:spPr>
          <a:xfrm rot="0">
            <a:off x="758473" y="1339351"/>
            <a:ext cx="8536606"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NOSSA</a:t>
            </a:r>
          </a:p>
          <a:p>
            <a:pPr algn="l">
              <a:lnSpc>
                <a:spcPts val="6338"/>
              </a:lnSpc>
            </a:pPr>
            <a:r>
              <a:rPr lang="en-US" b="true" sz="6602">
                <a:solidFill>
                  <a:srgbClr val="0D5578"/>
                </a:solidFill>
                <a:latin typeface="Lato Bold"/>
                <a:ea typeface="Lato Bold"/>
                <a:cs typeface="Lato Bold"/>
                <a:sym typeface="Lato Bold"/>
              </a:rPr>
              <a:t>ESTRUTURA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61426" y="5796630"/>
            <a:ext cx="7657491" cy="1148816"/>
            <a:chOff x="0" y="0"/>
            <a:chExt cx="10209988" cy="1531754"/>
          </a:xfrm>
        </p:grpSpPr>
        <p:sp>
          <p:nvSpPr>
            <p:cNvPr name="Freeform 3" id="3"/>
            <p:cNvSpPr/>
            <p:nvPr/>
          </p:nvSpPr>
          <p:spPr>
            <a:xfrm flipH="false" flipV="false" rot="0">
              <a:off x="0" y="0"/>
              <a:ext cx="10209988" cy="1531754"/>
            </a:xfrm>
            <a:custGeom>
              <a:avLst/>
              <a:gdLst/>
              <a:ahLst/>
              <a:cxnLst/>
              <a:rect r="r" b="b" t="t" l="l"/>
              <a:pathLst>
                <a:path h="1531754" w="10209988">
                  <a:moveTo>
                    <a:pt x="0" y="0"/>
                  </a:moveTo>
                  <a:lnTo>
                    <a:pt x="10209988" y="0"/>
                  </a:lnTo>
                  <a:lnTo>
                    <a:pt x="10209988" y="1531754"/>
                  </a:lnTo>
                  <a:lnTo>
                    <a:pt x="0" y="1531754"/>
                  </a:lnTo>
                  <a:close/>
                </a:path>
              </a:pathLst>
            </a:custGeom>
            <a:solidFill>
              <a:srgbClr val="000000">
                <a:alpha val="0"/>
              </a:srgbClr>
            </a:solidFill>
          </p:spPr>
        </p:sp>
        <p:sp>
          <p:nvSpPr>
            <p:cNvPr name="TextBox 4" id="4"/>
            <p:cNvSpPr txBox="true"/>
            <p:nvPr/>
          </p:nvSpPr>
          <p:spPr>
            <a:xfrm>
              <a:off x="0" y="-38100"/>
              <a:ext cx="10209988" cy="1569854"/>
            </a:xfrm>
            <a:prstGeom prst="rect">
              <a:avLst/>
            </a:prstGeom>
          </p:spPr>
          <p:txBody>
            <a:bodyPr anchor="ctr" rtlCol="false" tIns="0" lIns="0" bIns="0" rIns="0"/>
            <a:lstStyle/>
            <a:p>
              <a:pPr algn="l">
                <a:lnSpc>
                  <a:spcPts val="2899"/>
                </a:lnSpc>
              </a:pPr>
              <a:r>
                <a:rPr lang="en-US" b="true" sz="2100">
                  <a:solidFill>
                    <a:srgbClr val="0D5578"/>
                  </a:solidFill>
                  <a:latin typeface="Lato Bold"/>
                  <a:ea typeface="Lato Bold"/>
                  <a:cs typeface="Lato Bold"/>
                  <a:sym typeface="Lato Bold"/>
                </a:rPr>
                <a:t>E</a:t>
              </a:r>
              <a:r>
                <a:rPr lang="en-US" b="true" sz="2100">
                  <a:solidFill>
                    <a:srgbClr val="0D5578"/>
                  </a:solidFill>
                  <a:latin typeface="Lato Bold"/>
                  <a:ea typeface="Lato Bold"/>
                  <a:cs typeface="Lato Bold"/>
                  <a:sym typeface="Lato Bold"/>
                </a:rPr>
                <a:t>scutamos e entendemos o contexto</a:t>
              </a:r>
            </a:p>
            <a:p>
              <a:pPr algn="l">
                <a:lnSpc>
                  <a:spcPts val="2899"/>
                </a:lnSpc>
              </a:pPr>
              <a:r>
                <a:rPr lang="en-US" sz="2100">
                  <a:solidFill>
                    <a:srgbClr val="545454"/>
                  </a:solidFill>
                  <a:latin typeface="Lato"/>
                  <a:ea typeface="Lato"/>
                  <a:cs typeface="Lato"/>
                  <a:sym typeface="Lato"/>
                </a:rPr>
                <a:t>Antes de agir, ouvimos as pessoas envolvidas e buscamos compreender a situação com clareza.</a:t>
              </a:r>
            </a:p>
          </p:txBody>
        </p:sp>
      </p:grpSp>
      <p:grpSp>
        <p:nvGrpSpPr>
          <p:cNvPr name="Group 5" id="5"/>
          <p:cNvGrpSpPr/>
          <p:nvPr/>
        </p:nvGrpSpPr>
        <p:grpSpPr>
          <a:xfrm rot="0">
            <a:off x="8411574" y="5778363"/>
            <a:ext cx="924661" cy="924661"/>
            <a:chOff x="0" y="0"/>
            <a:chExt cx="1232882" cy="1232882"/>
          </a:xfrm>
        </p:grpSpPr>
        <p:sp>
          <p:nvSpPr>
            <p:cNvPr name="Freeform 6" id="6"/>
            <p:cNvSpPr/>
            <p:nvPr/>
          </p:nvSpPr>
          <p:spPr>
            <a:xfrm flipH="false" flipV="false" rot="0">
              <a:off x="0" y="0"/>
              <a:ext cx="1232916" cy="1232916"/>
            </a:xfrm>
            <a:custGeom>
              <a:avLst/>
              <a:gdLst/>
              <a:ahLst/>
              <a:cxnLst/>
              <a:rect r="r" b="b" t="t" l="l"/>
              <a:pathLst>
                <a:path h="1232916" w="1232916">
                  <a:moveTo>
                    <a:pt x="0" y="0"/>
                  </a:moveTo>
                  <a:lnTo>
                    <a:pt x="1232916" y="0"/>
                  </a:lnTo>
                  <a:lnTo>
                    <a:pt x="1232916" y="1232916"/>
                  </a:lnTo>
                  <a:lnTo>
                    <a:pt x="0" y="1232916"/>
                  </a:lnTo>
                  <a:close/>
                </a:path>
              </a:pathLst>
            </a:custGeom>
            <a:solidFill>
              <a:srgbClr val="0D5578"/>
            </a:solidFill>
          </p:spPr>
        </p:sp>
        <p:sp>
          <p:nvSpPr>
            <p:cNvPr name="TextBox 7" id="7"/>
            <p:cNvSpPr txBox="true"/>
            <p:nvPr/>
          </p:nvSpPr>
          <p:spPr>
            <a:xfrm>
              <a:off x="0" y="0"/>
              <a:ext cx="1232882" cy="1232882"/>
            </a:xfrm>
            <a:prstGeom prst="rect">
              <a:avLst/>
            </a:prstGeom>
          </p:spPr>
          <p:txBody>
            <a:bodyPr anchor="ctr" rtlCol="false" tIns="50800" lIns="50800" bIns="50800" rIns="50800"/>
            <a:lstStyle/>
            <a:p>
              <a:pPr algn="ctr">
                <a:lnSpc>
                  <a:spcPts val="3961"/>
                </a:lnSpc>
              </a:pPr>
              <a:r>
                <a:rPr lang="en-US" sz="3301">
                  <a:solidFill>
                    <a:srgbClr val="FFFFFF"/>
                  </a:solidFill>
                  <a:latin typeface="Open Sans"/>
                  <a:ea typeface="Open Sans"/>
                  <a:cs typeface="Open Sans"/>
                  <a:sym typeface="Open Sans"/>
                </a:rPr>
                <a:t>1</a:t>
              </a:r>
            </a:p>
          </p:txBody>
        </p:sp>
      </p:grpSp>
      <p:grpSp>
        <p:nvGrpSpPr>
          <p:cNvPr name="Group 8" id="8"/>
          <p:cNvGrpSpPr/>
          <p:nvPr/>
        </p:nvGrpSpPr>
        <p:grpSpPr>
          <a:xfrm rot="0">
            <a:off x="9561426" y="7046074"/>
            <a:ext cx="7657491" cy="1148816"/>
            <a:chOff x="0" y="0"/>
            <a:chExt cx="10209988" cy="1531754"/>
          </a:xfrm>
        </p:grpSpPr>
        <p:sp>
          <p:nvSpPr>
            <p:cNvPr name="Freeform 9" id="9"/>
            <p:cNvSpPr/>
            <p:nvPr/>
          </p:nvSpPr>
          <p:spPr>
            <a:xfrm flipH="false" flipV="false" rot="0">
              <a:off x="0" y="0"/>
              <a:ext cx="10209988" cy="1531754"/>
            </a:xfrm>
            <a:custGeom>
              <a:avLst/>
              <a:gdLst/>
              <a:ahLst/>
              <a:cxnLst/>
              <a:rect r="r" b="b" t="t" l="l"/>
              <a:pathLst>
                <a:path h="1531754" w="10209988">
                  <a:moveTo>
                    <a:pt x="0" y="0"/>
                  </a:moveTo>
                  <a:lnTo>
                    <a:pt x="10209988" y="0"/>
                  </a:lnTo>
                  <a:lnTo>
                    <a:pt x="10209988" y="1531754"/>
                  </a:lnTo>
                  <a:lnTo>
                    <a:pt x="0" y="1531754"/>
                  </a:lnTo>
                  <a:close/>
                </a:path>
              </a:pathLst>
            </a:custGeom>
            <a:solidFill>
              <a:srgbClr val="000000">
                <a:alpha val="0"/>
              </a:srgbClr>
            </a:solidFill>
          </p:spPr>
        </p:sp>
        <p:sp>
          <p:nvSpPr>
            <p:cNvPr name="TextBox 10" id="10"/>
            <p:cNvSpPr txBox="true"/>
            <p:nvPr/>
          </p:nvSpPr>
          <p:spPr>
            <a:xfrm>
              <a:off x="0" y="-38100"/>
              <a:ext cx="10209988" cy="1569854"/>
            </a:xfrm>
            <a:prstGeom prst="rect">
              <a:avLst/>
            </a:prstGeom>
          </p:spPr>
          <p:txBody>
            <a:bodyPr anchor="ctr" rtlCol="false" tIns="0" lIns="0" bIns="0" rIns="0"/>
            <a:lstStyle/>
            <a:p>
              <a:pPr algn="l">
                <a:lnSpc>
                  <a:spcPts val="2899"/>
                </a:lnSpc>
              </a:pPr>
              <a:r>
                <a:rPr lang="en-US" b="true" sz="2100">
                  <a:solidFill>
                    <a:srgbClr val="0D5578"/>
                  </a:solidFill>
                  <a:latin typeface="Lato Bold"/>
                  <a:ea typeface="Lato Bold"/>
                  <a:cs typeface="Lato Bold"/>
                  <a:sym typeface="Lato Bold"/>
                </a:rPr>
                <a:t>Anal</a:t>
              </a:r>
              <a:r>
                <a:rPr lang="en-US" b="true" sz="2100">
                  <a:solidFill>
                    <a:srgbClr val="0D5578"/>
                  </a:solidFill>
                  <a:latin typeface="Lato Bold"/>
                  <a:ea typeface="Lato Bold"/>
                  <a:cs typeface="Lato Bold"/>
                  <a:sym typeface="Lato Bold"/>
                </a:rPr>
                <a:t>isamos e propomos soluções</a:t>
              </a:r>
            </a:p>
            <a:p>
              <a:pPr algn="l">
                <a:lnSpc>
                  <a:spcPts val="2899"/>
                </a:lnSpc>
              </a:pPr>
              <a:r>
                <a:rPr lang="en-US" sz="2100">
                  <a:solidFill>
                    <a:srgbClr val="545454"/>
                  </a:solidFill>
                  <a:latin typeface="Lato"/>
                  <a:ea typeface="Lato"/>
                  <a:cs typeface="Lato"/>
                  <a:sym typeface="Lato"/>
                </a:rPr>
                <a:t>Identificamos causas, avaliamos alternativas e buscamos a melhor forma de resolver de forma colaborativa.</a:t>
              </a:r>
            </a:p>
          </p:txBody>
        </p:sp>
      </p:grpSp>
      <p:grpSp>
        <p:nvGrpSpPr>
          <p:cNvPr name="Group 11" id="11"/>
          <p:cNvGrpSpPr/>
          <p:nvPr/>
        </p:nvGrpSpPr>
        <p:grpSpPr>
          <a:xfrm rot="0">
            <a:off x="8411574" y="7046080"/>
            <a:ext cx="924661" cy="924661"/>
            <a:chOff x="0" y="0"/>
            <a:chExt cx="1232882" cy="1232882"/>
          </a:xfrm>
        </p:grpSpPr>
        <p:sp>
          <p:nvSpPr>
            <p:cNvPr name="Freeform 12" id="12"/>
            <p:cNvSpPr/>
            <p:nvPr/>
          </p:nvSpPr>
          <p:spPr>
            <a:xfrm flipH="false" flipV="false" rot="0">
              <a:off x="0" y="0"/>
              <a:ext cx="1232916" cy="1232916"/>
            </a:xfrm>
            <a:custGeom>
              <a:avLst/>
              <a:gdLst/>
              <a:ahLst/>
              <a:cxnLst/>
              <a:rect r="r" b="b" t="t" l="l"/>
              <a:pathLst>
                <a:path h="1232916" w="1232916">
                  <a:moveTo>
                    <a:pt x="0" y="0"/>
                  </a:moveTo>
                  <a:lnTo>
                    <a:pt x="1232916" y="0"/>
                  </a:lnTo>
                  <a:lnTo>
                    <a:pt x="1232916" y="1232916"/>
                  </a:lnTo>
                  <a:lnTo>
                    <a:pt x="0" y="1232916"/>
                  </a:lnTo>
                  <a:close/>
                </a:path>
              </a:pathLst>
            </a:custGeom>
            <a:solidFill>
              <a:srgbClr val="0D5578"/>
            </a:solidFill>
          </p:spPr>
        </p:sp>
        <p:sp>
          <p:nvSpPr>
            <p:cNvPr name="TextBox 13" id="13"/>
            <p:cNvSpPr txBox="true"/>
            <p:nvPr/>
          </p:nvSpPr>
          <p:spPr>
            <a:xfrm>
              <a:off x="0" y="0"/>
              <a:ext cx="1232882" cy="1232882"/>
            </a:xfrm>
            <a:prstGeom prst="rect">
              <a:avLst/>
            </a:prstGeom>
          </p:spPr>
          <p:txBody>
            <a:bodyPr anchor="ctr" rtlCol="false" tIns="50800" lIns="50800" bIns="50800" rIns="50800"/>
            <a:lstStyle/>
            <a:p>
              <a:pPr algn="ctr">
                <a:lnSpc>
                  <a:spcPts val="3961"/>
                </a:lnSpc>
              </a:pPr>
              <a:r>
                <a:rPr lang="en-US" sz="3301">
                  <a:solidFill>
                    <a:srgbClr val="FFFFFF"/>
                  </a:solidFill>
                  <a:latin typeface="Open Sans"/>
                  <a:ea typeface="Open Sans"/>
                  <a:cs typeface="Open Sans"/>
                  <a:sym typeface="Open Sans"/>
                </a:rPr>
                <a:t>2</a:t>
              </a:r>
            </a:p>
          </p:txBody>
        </p:sp>
      </p:grpSp>
      <p:grpSp>
        <p:nvGrpSpPr>
          <p:cNvPr name="Group 14" id="14"/>
          <p:cNvGrpSpPr/>
          <p:nvPr/>
        </p:nvGrpSpPr>
        <p:grpSpPr>
          <a:xfrm rot="0">
            <a:off x="9561426" y="8294432"/>
            <a:ext cx="7657491" cy="1148816"/>
            <a:chOff x="0" y="0"/>
            <a:chExt cx="10209988" cy="1531754"/>
          </a:xfrm>
        </p:grpSpPr>
        <p:sp>
          <p:nvSpPr>
            <p:cNvPr name="Freeform 15" id="15"/>
            <p:cNvSpPr/>
            <p:nvPr/>
          </p:nvSpPr>
          <p:spPr>
            <a:xfrm flipH="false" flipV="false" rot="0">
              <a:off x="0" y="0"/>
              <a:ext cx="10209988" cy="1531754"/>
            </a:xfrm>
            <a:custGeom>
              <a:avLst/>
              <a:gdLst/>
              <a:ahLst/>
              <a:cxnLst/>
              <a:rect r="r" b="b" t="t" l="l"/>
              <a:pathLst>
                <a:path h="1531754" w="10209988">
                  <a:moveTo>
                    <a:pt x="0" y="0"/>
                  </a:moveTo>
                  <a:lnTo>
                    <a:pt x="10209988" y="0"/>
                  </a:lnTo>
                  <a:lnTo>
                    <a:pt x="10209988" y="1531754"/>
                  </a:lnTo>
                  <a:lnTo>
                    <a:pt x="0" y="1531754"/>
                  </a:lnTo>
                  <a:close/>
                </a:path>
              </a:pathLst>
            </a:custGeom>
            <a:solidFill>
              <a:srgbClr val="000000">
                <a:alpha val="0"/>
              </a:srgbClr>
            </a:solidFill>
          </p:spPr>
        </p:sp>
        <p:sp>
          <p:nvSpPr>
            <p:cNvPr name="TextBox 16" id="16"/>
            <p:cNvSpPr txBox="true"/>
            <p:nvPr/>
          </p:nvSpPr>
          <p:spPr>
            <a:xfrm>
              <a:off x="0" y="-38100"/>
              <a:ext cx="10209988" cy="1569854"/>
            </a:xfrm>
            <a:prstGeom prst="rect">
              <a:avLst/>
            </a:prstGeom>
          </p:spPr>
          <p:txBody>
            <a:bodyPr anchor="ctr" rtlCol="false" tIns="0" lIns="0" bIns="0" rIns="0"/>
            <a:lstStyle/>
            <a:p>
              <a:pPr algn="l">
                <a:lnSpc>
                  <a:spcPts val="2899"/>
                </a:lnSpc>
              </a:pPr>
              <a:r>
                <a:rPr lang="en-US" b="true" sz="2100">
                  <a:solidFill>
                    <a:srgbClr val="0D5578"/>
                  </a:solidFill>
                  <a:latin typeface="Lato Bold"/>
                  <a:ea typeface="Lato Bold"/>
                  <a:cs typeface="Lato Bold"/>
                  <a:sym typeface="Lato Bold"/>
                </a:rPr>
                <a:t>Agim</a:t>
              </a:r>
              <a:r>
                <a:rPr lang="en-US" b="true" sz="2100">
                  <a:solidFill>
                    <a:srgbClr val="0D5578"/>
                  </a:solidFill>
                  <a:latin typeface="Lato Bold"/>
                  <a:ea typeface="Lato Bold"/>
                  <a:cs typeface="Lato Bold"/>
                  <a:sym typeface="Lato Bold"/>
                </a:rPr>
                <a:t>os e aprendemos com o resultado</a:t>
              </a:r>
            </a:p>
            <a:p>
              <a:pPr algn="l">
                <a:lnSpc>
                  <a:spcPts val="2899"/>
                </a:lnSpc>
              </a:pPr>
              <a:r>
                <a:rPr lang="en-US" sz="2100">
                  <a:solidFill>
                    <a:srgbClr val="545454"/>
                  </a:solidFill>
                  <a:latin typeface="Lato"/>
                  <a:ea typeface="Lato"/>
                  <a:cs typeface="Lato"/>
                  <a:sym typeface="Lato"/>
                </a:rPr>
                <a:t>Implementamos a solução, acompanhamos os efeitos e registramos aprendizados para evoluir continuamente.</a:t>
              </a:r>
            </a:p>
          </p:txBody>
        </p:sp>
      </p:grpSp>
      <p:grpSp>
        <p:nvGrpSpPr>
          <p:cNvPr name="Group 17" id="17"/>
          <p:cNvGrpSpPr/>
          <p:nvPr/>
        </p:nvGrpSpPr>
        <p:grpSpPr>
          <a:xfrm rot="0">
            <a:off x="8411574" y="8276152"/>
            <a:ext cx="924661" cy="924661"/>
            <a:chOff x="0" y="0"/>
            <a:chExt cx="1232882" cy="1232882"/>
          </a:xfrm>
        </p:grpSpPr>
        <p:sp>
          <p:nvSpPr>
            <p:cNvPr name="Freeform 18" id="18"/>
            <p:cNvSpPr/>
            <p:nvPr/>
          </p:nvSpPr>
          <p:spPr>
            <a:xfrm flipH="false" flipV="false" rot="0">
              <a:off x="0" y="0"/>
              <a:ext cx="1232916" cy="1232916"/>
            </a:xfrm>
            <a:custGeom>
              <a:avLst/>
              <a:gdLst/>
              <a:ahLst/>
              <a:cxnLst/>
              <a:rect r="r" b="b" t="t" l="l"/>
              <a:pathLst>
                <a:path h="1232916" w="1232916">
                  <a:moveTo>
                    <a:pt x="0" y="0"/>
                  </a:moveTo>
                  <a:lnTo>
                    <a:pt x="1232916" y="0"/>
                  </a:lnTo>
                  <a:lnTo>
                    <a:pt x="1232916" y="1232916"/>
                  </a:lnTo>
                  <a:lnTo>
                    <a:pt x="0" y="1232916"/>
                  </a:lnTo>
                  <a:close/>
                </a:path>
              </a:pathLst>
            </a:custGeom>
            <a:solidFill>
              <a:srgbClr val="0D5578"/>
            </a:solidFill>
          </p:spPr>
        </p:sp>
        <p:sp>
          <p:nvSpPr>
            <p:cNvPr name="TextBox 19" id="19"/>
            <p:cNvSpPr txBox="true"/>
            <p:nvPr/>
          </p:nvSpPr>
          <p:spPr>
            <a:xfrm>
              <a:off x="0" y="0"/>
              <a:ext cx="1232882" cy="1232882"/>
            </a:xfrm>
            <a:prstGeom prst="rect">
              <a:avLst/>
            </a:prstGeom>
          </p:spPr>
          <p:txBody>
            <a:bodyPr anchor="ctr" rtlCol="false" tIns="50800" lIns="50800" bIns="50800" rIns="50800"/>
            <a:lstStyle/>
            <a:p>
              <a:pPr algn="ctr">
                <a:lnSpc>
                  <a:spcPts val="3961"/>
                </a:lnSpc>
              </a:pPr>
              <a:r>
                <a:rPr lang="en-US" sz="3301">
                  <a:solidFill>
                    <a:srgbClr val="FFFFFF"/>
                  </a:solidFill>
                  <a:latin typeface="Open Sans"/>
                  <a:ea typeface="Open Sans"/>
                  <a:cs typeface="Open Sans"/>
                  <a:sym typeface="Open Sans"/>
                </a:rPr>
                <a:t>3</a:t>
              </a:r>
            </a:p>
          </p:txBody>
        </p:sp>
      </p:grpSp>
      <p:sp>
        <p:nvSpPr>
          <p:cNvPr name="Freeform 20" id="20"/>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21" id="21"/>
          <p:cNvSpPr txBox="true"/>
          <p:nvPr/>
        </p:nvSpPr>
        <p:spPr>
          <a:xfrm rot="0">
            <a:off x="8448856" y="1384648"/>
            <a:ext cx="8527603" cy="1649047"/>
          </a:xfrm>
          <a:prstGeom prst="rect">
            <a:avLst/>
          </a:prstGeom>
        </p:spPr>
        <p:txBody>
          <a:bodyPr anchor="t" rtlCol="false" tIns="0" lIns="0" bIns="0" rIns="0">
            <a:spAutoFit/>
          </a:bodyPr>
          <a:lstStyle/>
          <a:p>
            <a:pPr algn="l">
              <a:lnSpc>
                <a:spcPts val="6338"/>
              </a:lnSpc>
            </a:pPr>
            <a:r>
              <a:rPr lang="en-US" sz="6602">
                <a:solidFill>
                  <a:srgbClr val="199D6A"/>
                </a:solidFill>
                <a:latin typeface="Lato"/>
                <a:ea typeface="Lato"/>
                <a:cs typeface="Lato"/>
                <a:sym typeface="Lato"/>
              </a:rPr>
              <a:t>COMO RESOLVEMOS</a:t>
            </a:r>
          </a:p>
          <a:p>
            <a:pPr algn="l">
              <a:lnSpc>
                <a:spcPts val="6338"/>
              </a:lnSpc>
            </a:pPr>
            <a:r>
              <a:rPr lang="en-US" b="true" sz="6602">
                <a:solidFill>
                  <a:srgbClr val="0D5578"/>
                </a:solidFill>
                <a:latin typeface="Lato Bold"/>
                <a:ea typeface="Lato Bold"/>
                <a:cs typeface="Lato Bold"/>
                <a:sym typeface="Lato Bold"/>
              </a:rPr>
              <a:t>PROBLEMAS</a:t>
            </a:r>
          </a:p>
        </p:txBody>
      </p:sp>
      <p:sp>
        <p:nvSpPr>
          <p:cNvPr name="TextBox 22" id="22"/>
          <p:cNvSpPr txBox="true"/>
          <p:nvPr/>
        </p:nvSpPr>
        <p:spPr>
          <a:xfrm rot="0">
            <a:off x="8502999" y="3412709"/>
            <a:ext cx="8936362" cy="1521314"/>
          </a:xfrm>
          <a:prstGeom prst="rect">
            <a:avLst/>
          </a:prstGeom>
        </p:spPr>
        <p:txBody>
          <a:bodyPr anchor="t" rtlCol="false" tIns="0" lIns="0" bIns="0" rIns="0">
            <a:spAutoFit/>
          </a:bodyPr>
          <a:lstStyle/>
          <a:p>
            <a:pPr algn="l">
              <a:lnSpc>
                <a:spcPts val="3037"/>
              </a:lnSpc>
            </a:pPr>
            <a:r>
              <a:rPr lang="en-US" sz="2200">
                <a:solidFill>
                  <a:srgbClr val="545454"/>
                </a:solidFill>
                <a:latin typeface="Lato"/>
                <a:ea typeface="Lato"/>
                <a:cs typeface="Lato"/>
                <a:sym typeface="Lato"/>
              </a:rPr>
              <a:t>Na</a:t>
            </a:r>
            <a:r>
              <a:rPr lang="en-US" sz="2200">
                <a:solidFill>
                  <a:srgbClr val="545454"/>
                </a:solidFill>
                <a:latin typeface="Lato"/>
                <a:ea typeface="Lato"/>
                <a:cs typeface="Lato"/>
                <a:sym typeface="Lato"/>
              </a:rPr>
              <a:t> Adicel acreditamos que todo desafio é uma oportunidade de melhoria. Por isso, quando surge um problema, buscamos soluções com diálogo, análise e ação prática, sempre respeitando nossos valores.</a:t>
            </a:r>
          </a:p>
          <a:p>
            <a:pPr algn="l">
              <a:lnSpc>
                <a:spcPts val="3037"/>
              </a:lnSpc>
            </a:pPr>
          </a:p>
        </p:txBody>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DAGyrPUVxlo</dc:identifier>
  <dcterms:modified xsi:type="dcterms:W3CDTF">2011-08-01T06:04:30Z</dcterms:modified>
  <cp:revision>1</cp:revision>
  <dc:title>Onboarding ADICEL 2025</dc:title>
</cp:coreProperties>
</file>